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18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125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114.xml"/>
  <Override ContentType="application/vnd.openxmlformats-officedocument.presentationml.slide+xml" PartName="/ppt/slides/slide31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110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124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26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117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92.xml"/>
  <Override ContentType="application/vnd.openxmlformats-officedocument.presentationml.slide+xml" PartName="/ppt/slides/slide115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firstSlideNum="0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  <p:sldId id="378" r:id="rId128"/>
    <p:sldId id="379" r:id="rId129"/>
    <p:sldId id="380" r:id="rId130"/>
    <p:sldId id="381" r:id="rId131"/>
  </p:sldIdLst>
  <p:sldSz cy="6858000" cx="9144000"/>
  <p:notesSz cx="7010400" cy="9296400"/>
  <p:embeddedFontLst>
    <p:embeddedFont>
      <p:font typeface="Tahoma"/>
      <p:regular r:id="rId132"/>
      <p:bold r:id="rId1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34" roundtripDataSignature="AMtx7mjsb9yO8/jDAYYTM4lxHVde6vWB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07" Type="http://schemas.openxmlformats.org/officeDocument/2006/relationships/slide" Target="slides/slide102.xml"/><Relationship Id="rId106" Type="http://schemas.openxmlformats.org/officeDocument/2006/relationships/slide" Target="slides/slide101.xml"/><Relationship Id="rId105" Type="http://schemas.openxmlformats.org/officeDocument/2006/relationships/slide" Target="slides/slide100.xml"/><Relationship Id="rId104" Type="http://schemas.openxmlformats.org/officeDocument/2006/relationships/slide" Target="slides/slide99.xml"/><Relationship Id="rId109" Type="http://schemas.openxmlformats.org/officeDocument/2006/relationships/slide" Target="slides/slide104.xml"/><Relationship Id="rId108" Type="http://schemas.openxmlformats.org/officeDocument/2006/relationships/slide" Target="slides/slide103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103" Type="http://schemas.openxmlformats.org/officeDocument/2006/relationships/slide" Target="slides/slide98.xml"/><Relationship Id="rId102" Type="http://schemas.openxmlformats.org/officeDocument/2006/relationships/slide" Target="slides/slide97.xml"/><Relationship Id="rId101" Type="http://schemas.openxmlformats.org/officeDocument/2006/relationships/slide" Target="slides/slide96.xml"/><Relationship Id="rId100" Type="http://schemas.openxmlformats.org/officeDocument/2006/relationships/slide" Target="slides/slide95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29" Type="http://schemas.openxmlformats.org/officeDocument/2006/relationships/slide" Target="slides/slide124.xml"/><Relationship Id="rId128" Type="http://schemas.openxmlformats.org/officeDocument/2006/relationships/slide" Target="slides/slide123.xml"/><Relationship Id="rId127" Type="http://schemas.openxmlformats.org/officeDocument/2006/relationships/slide" Target="slides/slide122.xml"/><Relationship Id="rId126" Type="http://schemas.openxmlformats.org/officeDocument/2006/relationships/slide" Target="slides/slide121.xml"/><Relationship Id="rId26" Type="http://schemas.openxmlformats.org/officeDocument/2006/relationships/slide" Target="slides/slide21.xml"/><Relationship Id="rId121" Type="http://schemas.openxmlformats.org/officeDocument/2006/relationships/slide" Target="slides/slide116.xml"/><Relationship Id="rId25" Type="http://schemas.openxmlformats.org/officeDocument/2006/relationships/slide" Target="slides/slide20.xml"/><Relationship Id="rId120" Type="http://schemas.openxmlformats.org/officeDocument/2006/relationships/slide" Target="slides/slide115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125" Type="http://schemas.openxmlformats.org/officeDocument/2006/relationships/slide" Target="slides/slide120.xml"/><Relationship Id="rId29" Type="http://schemas.openxmlformats.org/officeDocument/2006/relationships/slide" Target="slides/slide24.xml"/><Relationship Id="rId124" Type="http://schemas.openxmlformats.org/officeDocument/2006/relationships/slide" Target="slides/slide119.xml"/><Relationship Id="rId123" Type="http://schemas.openxmlformats.org/officeDocument/2006/relationships/slide" Target="slides/slide118.xml"/><Relationship Id="rId122" Type="http://schemas.openxmlformats.org/officeDocument/2006/relationships/slide" Target="slides/slide117.xml"/><Relationship Id="rId95" Type="http://schemas.openxmlformats.org/officeDocument/2006/relationships/slide" Target="slides/slide90.xml"/><Relationship Id="rId94" Type="http://schemas.openxmlformats.org/officeDocument/2006/relationships/slide" Target="slides/slide89.xml"/><Relationship Id="rId97" Type="http://schemas.openxmlformats.org/officeDocument/2006/relationships/slide" Target="slides/slide92.xml"/><Relationship Id="rId96" Type="http://schemas.openxmlformats.org/officeDocument/2006/relationships/slide" Target="slides/slide91.xml"/><Relationship Id="rId11" Type="http://schemas.openxmlformats.org/officeDocument/2006/relationships/slide" Target="slides/slide6.xml"/><Relationship Id="rId99" Type="http://schemas.openxmlformats.org/officeDocument/2006/relationships/slide" Target="slides/slide94.xml"/><Relationship Id="rId10" Type="http://schemas.openxmlformats.org/officeDocument/2006/relationships/slide" Target="slides/slide5.xml"/><Relationship Id="rId98" Type="http://schemas.openxmlformats.org/officeDocument/2006/relationships/slide" Target="slides/slide93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118" Type="http://schemas.openxmlformats.org/officeDocument/2006/relationships/slide" Target="slides/slide113.xml"/><Relationship Id="rId117" Type="http://schemas.openxmlformats.org/officeDocument/2006/relationships/slide" Target="slides/slide112.xml"/><Relationship Id="rId116" Type="http://schemas.openxmlformats.org/officeDocument/2006/relationships/slide" Target="slides/slide111.xml"/><Relationship Id="rId115" Type="http://schemas.openxmlformats.org/officeDocument/2006/relationships/slide" Target="slides/slide110.xml"/><Relationship Id="rId119" Type="http://schemas.openxmlformats.org/officeDocument/2006/relationships/slide" Target="slides/slide114.xml"/><Relationship Id="rId15" Type="http://schemas.openxmlformats.org/officeDocument/2006/relationships/slide" Target="slides/slide10.xml"/><Relationship Id="rId110" Type="http://schemas.openxmlformats.org/officeDocument/2006/relationships/slide" Target="slides/slide105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14" Type="http://schemas.openxmlformats.org/officeDocument/2006/relationships/slide" Target="slides/slide109.xml"/><Relationship Id="rId18" Type="http://schemas.openxmlformats.org/officeDocument/2006/relationships/slide" Target="slides/slide13.xml"/><Relationship Id="rId113" Type="http://schemas.openxmlformats.org/officeDocument/2006/relationships/slide" Target="slides/slide108.xml"/><Relationship Id="rId112" Type="http://schemas.openxmlformats.org/officeDocument/2006/relationships/slide" Target="slides/slide107.xml"/><Relationship Id="rId111" Type="http://schemas.openxmlformats.org/officeDocument/2006/relationships/slide" Target="slides/slide106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8" Type="http://schemas.openxmlformats.org/officeDocument/2006/relationships/slide" Target="slides/slide83.xml"/><Relationship Id="rId87" Type="http://schemas.openxmlformats.org/officeDocument/2006/relationships/slide" Target="slides/slide82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132" Type="http://schemas.openxmlformats.org/officeDocument/2006/relationships/font" Target="fonts/Tahoma-regular.fntdata"/><Relationship Id="rId131" Type="http://schemas.openxmlformats.org/officeDocument/2006/relationships/slide" Target="slides/slide126.xml"/><Relationship Id="rId130" Type="http://schemas.openxmlformats.org/officeDocument/2006/relationships/slide" Target="slides/slide125.xml"/><Relationship Id="rId134" Type="http://customschemas.google.com/relationships/presentationmetadata" Target="metadata"/><Relationship Id="rId133" Type="http://schemas.openxmlformats.org/officeDocument/2006/relationships/font" Target="fonts/Tahoma-bold.fntdata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69" Type="http://schemas.openxmlformats.org/officeDocument/2006/relationships/slide" Target="slides/slide6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9" Type="http://schemas.openxmlformats.org/officeDocument/2006/relationships/slide" Target="slides/slide54.xml"/><Relationship Id="rId58" Type="http://schemas.openxmlformats.org/officeDocument/2006/relationships/slide" Target="slides/slide5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6888" cy="465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3513" y="0"/>
            <a:ext cx="3036887" cy="465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31263"/>
            <a:ext cx="3036888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50" spcFirstLastPara="1" rIns="93150" wrap="square" tIns="465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3513" y="8831263"/>
            <a:ext cx="3036887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50" spcFirstLastPara="1" rIns="93150" wrap="square" tIns="465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1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0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2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100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4" name="Google Shape;1414;p100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0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p101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2" name="Google Shape;1422;p101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02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9" name="Google Shape;1429;p102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9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Google Shape;1440;p103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1" name="Google Shape;1441;p103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7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p104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49" name="Google Shape;1449;p104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0" name="Google Shape;1450;p104:notes"/>
          <p:cNvSpPr txBox="1"/>
          <p:nvPr>
            <p:ph idx="12" type="sldNum"/>
          </p:nvPr>
        </p:nvSpPr>
        <p:spPr>
          <a:xfrm>
            <a:off x="3973513" y="8831263"/>
            <a:ext cx="3036887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50" spcFirstLastPara="1" rIns="93150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105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1" name="Google Shape;1471;p105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6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106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8" name="Google Shape;1478;p106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p107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3" name="Google Shape;1493;p107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3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p108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5" name="Google Shape;1505;p108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p109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2" name="Google Shape;1512;p109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1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1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p110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3" name="Google Shape;1523;p110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8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111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0" name="Google Shape;1530;p111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112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7" name="Google Shape;1537;p112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113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1" name="Google Shape;1561;p113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9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p114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1" name="Google Shape;1571;p114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p115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3" name="Google Shape;1583;p115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3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p116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5" name="Google Shape;1595;p116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17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7" name="Google Shape;1607;p117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118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4" name="Google Shape;1614;p118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p119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1" name="Google Shape;1621;p119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2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2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p120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9" name="Google Shape;1639;p120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9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p121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1" name="Google Shape;1651;p121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1" name="Shape 1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2" name="Google Shape;1662;p122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3" name="Google Shape;1663;p122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3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4" name="Google Shape;1674;p123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5" name="Google Shape;1675;p123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5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124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7" name="Google Shape;1687;p124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6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7" name="Google Shape;1697;p125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8" name="Google Shape;1698;p125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3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p126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5" name="Google Shape;1705;p126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3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3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4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4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5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5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6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6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7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7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8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8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9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8" name="Google Shape;338;p19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9:notes"/>
          <p:cNvSpPr txBox="1"/>
          <p:nvPr>
            <p:ph idx="12" type="sldNum"/>
          </p:nvPr>
        </p:nvSpPr>
        <p:spPr>
          <a:xfrm>
            <a:off x="3973513" y="8831263"/>
            <a:ext cx="3036887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50" spcFirstLastPara="1" rIns="93150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2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0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1" name="Google Shape;351;p20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20:notes"/>
          <p:cNvSpPr txBox="1"/>
          <p:nvPr>
            <p:ph idx="12" type="sldNum"/>
          </p:nvPr>
        </p:nvSpPr>
        <p:spPr>
          <a:xfrm>
            <a:off x="3973513" y="8831263"/>
            <a:ext cx="3036887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50" spcFirstLastPara="1" rIns="93150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1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5" name="Google Shape;365;p21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21:notes"/>
          <p:cNvSpPr txBox="1"/>
          <p:nvPr>
            <p:ph idx="12" type="sldNum"/>
          </p:nvPr>
        </p:nvSpPr>
        <p:spPr>
          <a:xfrm>
            <a:off x="3973513" y="8831263"/>
            <a:ext cx="3036887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50" spcFirstLastPara="1" rIns="93150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2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22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3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23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24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24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5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25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6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26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7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27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28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28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9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29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3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0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30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1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31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2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32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33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33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4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34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5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35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36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36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37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37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38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38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39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39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4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40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40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1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41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42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42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43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43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44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44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45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45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46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46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47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47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48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48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49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p49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50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p50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51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51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52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p52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53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53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54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p54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55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6" name="Google Shape;806;p55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56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0" name="Google Shape;820;p56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57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7" name="Google Shape;827;p57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58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5" name="Google Shape;835;p58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59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9" name="Google Shape;859;p59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6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60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6" name="Google Shape;866;p60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61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5" name="Google Shape;875;p61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62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1" name="Google Shape;891;p62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63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7" name="Google Shape;907;p63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64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2" name="Google Shape;922;p64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65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9" name="Google Shape;929;p65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66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8" name="Google Shape;948;p66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67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4" name="Google Shape;964;p67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68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1" name="Google Shape;971;p68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69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3" name="Google Shape;993;p69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7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70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0" name="Google Shape;1020;p70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71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" name="Google Shape;1027;p71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72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7" name="Google Shape;1047;p72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73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4" name="Google Shape;1054;p73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74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2" name="Google Shape;1062;p74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2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75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4" name="Google Shape;1074;p75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76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2" name="Google Shape;1082;p76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77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9" name="Google Shape;1099;p77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78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6" name="Google Shape;1106;p78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79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1" name="Google Shape;1121;p79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8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80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4" name="Google Shape;1134;p80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81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7" name="Google Shape;1147;p81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2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82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4" name="Google Shape;1164;p82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83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5" name="Google Shape;1185;p83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84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7" name="Google Shape;1197;p84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7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85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9" name="Google Shape;1209;p85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86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1" name="Google Shape;1221;p86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0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87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2" name="Google Shape;1232;p87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2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88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4" name="Google Shape;1244;p88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89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1" name="Google Shape;1251;p89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9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6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90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8" name="Google Shape;1258;p90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3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p91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5" name="Google Shape;1295;p91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0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p92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2" name="Google Shape;1312;p92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5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p93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7" name="Google Shape;1337;p93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94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4" name="Google Shape;1344;p94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9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p95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1" name="Google Shape;1351;p95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4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96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6" name="Google Shape;1366;p96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97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3" name="Google Shape;1373;p97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98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3" name="Google Shape;1393;p98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3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99:notes"/>
          <p:cNvSpPr txBox="1"/>
          <p:nvPr>
            <p:ph idx="1" type="body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5" name="Google Shape;1405;p99:notes"/>
          <p:cNvSpPr/>
          <p:nvPr>
            <p:ph idx="2" type="sldImg"/>
          </p:nvPr>
        </p:nvSpPr>
        <p:spPr>
          <a:xfrm>
            <a:off x="1181100" y="696913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5025" y="4979988"/>
            <a:ext cx="7546975" cy="111601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28"/>
          <p:cNvSpPr/>
          <p:nvPr/>
        </p:nvSpPr>
        <p:spPr>
          <a:xfrm>
            <a:off x="990600" y="3636963"/>
            <a:ext cx="7391400" cy="579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3200" u="none" cap="none" strike="noStrik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16" name="Google Shape;16;p128"/>
          <p:cNvCxnSpPr/>
          <p:nvPr/>
        </p:nvCxnSpPr>
        <p:spPr>
          <a:xfrm>
            <a:off x="762000" y="685800"/>
            <a:ext cx="0" cy="1600200"/>
          </a:xfrm>
          <a:prstGeom prst="straightConnector1">
            <a:avLst/>
          </a:prstGeom>
          <a:noFill/>
          <a:ln cap="flat" cmpd="sng" w="38100">
            <a:solidFill>
              <a:srgbClr val="A5002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" name="Google Shape;17;p128"/>
          <p:cNvCxnSpPr/>
          <p:nvPr/>
        </p:nvCxnSpPr>
        <p:spPr>
          <a:xfrm>
            <a:off x="533400" y="990600"/>
            <a:ext cx="7848600" cy="0"/>
          </a:xfrm>
          <a:prstGeom prst="straightConnector1">
            <a:avLst/>
          </a:prstGeom>
          <a:noFill/>
          <a:ln cap="flat" cmpd="sng" w="38100">
            <a:solidFill>
              <a:srgbClr val="A5002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" name="Google Shape;18;p128"/>
          <p:cNvSpPr txBox="1"/>
          <p:nvPr>
            <p:ph idx="1" type="subTitle"/>
          </p:nvPr>
        </p:nvSpPr>
        <p:spPr>
          <a:xfrm>
            <a:off x="1295400" y="1295400"/>
            <a:ext cx="70104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720"/>
              </a:spcBef>
              <a:spcAft>
                <a:spcPts val="0"/>
              </a:spcAft>
              <a:buClr>
                <a:srgbClr val="A50021"/>
              </a:buClr>
              <a:buSzPts val="3960"/>
              <a:buFont typeface="Tahoma"/>
              <a:buNone/>
              <a:defRPr b="1" i="1" sz="36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">
  <p:cSld name="Content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29"/>
          <p:cNvSpPr txBox="1"/>
          <p:nvPr>
            <p:ph idx="1" type="body"/>
          </p:nvPr>
        </p:nvSpPr>
        <p:spPr>
          <a:xfrm>
            <a:off x="685800" y="1752600"/>
            <a:ext cx="7772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64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-406400" lvl="2" marL="13716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-406400" lvl="3" marL="18288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-406400" lvl="4" marL="22860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-406400" lvl="5" marL="27432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-406400" lvl="6" marL="32004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-406400" lvl="7" marL="36576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-406400" lvl="8" marL="41148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21" name="Google Shape;21;p129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22" name="Google Shape;22;p129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19–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view Question">
  <p:cSld name="Review Question">
    <p:bg>
      <p:bgPr>
        <a:solidFill>
          <a:srgbClr val="0033CC">
            <a:alpha val="49803"/>
          </a:srgbClr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Cj04348590000[1]" id="24" name="Google Shape;24;p1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477000" y="228600"/>
            <a:ext cx="2667000" cy="266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30"/>
          <p:cNvSpPr txBox="1"/>
          <p:nvPr>
            <p:ph type="title"/>
          </p:nvPr>
        </p:nvSpPr>
        <p:spPr>
          <a:xfrm>
            <a:off x="685800" y="533400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26" name="Google Shape;26;p130"/>
          <p:cNvSpPr txBox="1"/>
          <p:nvPr>
            <p:ph idx="1" type="body"/>
          </p:nvPr>
        </p:nvSpPr>
        <p:spPr>
          <a:xfrm>
            <a:off x="685800" y="1752600"/>
            <a:ext cx="77724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64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-406400" lvl="2" marL="13716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-406400" lvl="3" marL="18288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-406400" lvl="4" marL="22860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-406400" lvl="5" marL="27432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-406400" lvl="6" marL="32004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-406400" lvl="7" marL="36576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-406400" lvl="8" marL="41148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27" name="Google Shape;27;p130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19–</a:t>
            </a:r>
            <a:fld id="{00000000-1234-1234-1234-123412341234}" type="slidenum">
              <a:rPr lang="en-US"/>
              <a:t>‹#›</a:t>
            </a:fld>
            <a:endParaRPr/>
          </a:p>
          <a:p>
            <a:pPr indent="0" lvl="0" marL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arning or Caution">
  <p:cSld name="Warning or Cautio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31"/>
          <p:cNvSpPr txBox="1"/>
          <p:nvPr>
            <p:ph type="title"/>
          </p:nvPr>
        </p:nvSpPr>
        <p:spPr>
          <a:xfrm>
            <a:off x="685800" y="685800"/>
            <a:ext cx="7086600" cy="7318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A5002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30" name="Google Shape;30;p131"/>
          <p:cNvSpPr txBox="1"/>
          <p:nvPr>
            <p:ph idx="1" type="body"/>
          </p:nvPr>
        </p:nvSpPr>
        <p:spPr>
          <a:xfrm>
            <a:off x="838200" y="1676400"/>
            <a:ext cx="7467600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64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-406400" lvl="2" marL="13716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-406400" lvl="3" marL="18288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-406400" lvl="4" marL="22860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-406400" lvl="5" marL="27432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-406400" lvl="6" marL="32004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-406400" lvl="7" marL="36576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-406400" lvl="8" marL="41148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31" name="Google Shape;31;p131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19–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cussion Question">
  <p:cSld name="Discussion Questio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Cj04348590000[1]" id="33" name="Google Shape;33;p1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77000" y="228600"/>
            <a:ext cx="2667000" cy="266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132"/>
          <p:cNvSpPr txBox="1"/>
          <p:nvPr>
            <p:ph type="title"/>
          </p:nvPr>
        </p:nvSpPr>
        <p:spPr>
          <a:xfrm>
            <a:off x="685800" y="609600"/>
            <a:ext cx="6934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33CC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35" name="Google Shape;35;p132"/>
          <p:cNvSpPr txBox="1"/>
          <p:nvPr>
            <p:ph idx="1" type="body"/>
          </p:nvPr>
        </p:nvSpPr>
        <p:spPr>
          <a:xfrm>
            <a:off x="685800" y="1600200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64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-406400" lvl="2" marL="13716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-406400" lvl="3" marL="18288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-406400" lvl="4" marL="22860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-406400" lvl="5" marL="27432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-406400" lvl="6" marL="32004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-406400" lvl="7" marL="36576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-406400" lvl="8" marL="4114800" marR="0" rtl="0" algn="l">
              <a:spcBef>
                <a:spcPts val="56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ahoma"/>
              <a:buChar char="–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36" name="Google Shape;36;p132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0" lvl="5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0" lvl="6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0" lvl="7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0" lvl="8" marL="0" marR="0" rtl="0" algn="ct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19–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2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410450" y="6280150"/>
            <a:ext cx="1638300" cy="419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Google Shape;11;p127"/>
          <p:cNvCxnSpPr/>
          <p:nvPr/>
        </p:nvCxnSpPr>
        <p:spPr>
          <a:xfrm>
            <a:off x="685800" y="304800"/>
            <a:ext cx="0" cy="1371600"/>
          </a:xfrm>
          <a:prstGeom prst="straightConnector1">
            <a:avLst/>
          </a:prstGeom>
          <a:noFill/>
          <a:ln cap="flat" cmpd="sng" w="38100">
            <a:solidFill>
              <a:srgbClr val="A5002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" name="Google Shape;12;p127"/>
          <p:cNvCxnSpPr/>
          <p:nvPr/>
        </p:nvCxnSpPr>
        <p:spPr>
          <a:xfrm>
            <a:off x="381000" y="1371600"/>
            <a:ext cx="8077200" cy="0"/>
          </a:xfrm>
          <a:prstGeom prst="straightConnector1">
            <a:avLst/>
          </a:prstGeom>
          <a:noFill/>
          <a:ln cap="flat" cmpd="sng" w="38100">
            <a:solidFill>
              <a:srgbClr val="A5002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0.xml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1.xml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2.xml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3.xml"/><Relationship Id="rId3" Type="http://schemas.openxmlformats.org/officeDocument/2006/relationships/image" Target="../media/image22.jpg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4.xml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5.xml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6.xml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7.xml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8.xml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9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0.xml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1.xml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2.xml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3.xml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4.xml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5.xml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6.xml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7.xml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8.xml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9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0.xml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1.xml"/><Relationship Id="rId3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2.xml"/></Relationships>
</file>

<file path=ppt/slides/_rels/slide1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3.xml"/></Relationships>
</file>

<file path=ppt/slides/_rels/slide1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4.xml"/></Relationships>
</file>

<file path=ppt/slides/_rels/slide1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5.xml"/></Relationships>
</file>

<file path=ppt/slides/_rels/slide1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6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3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0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4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6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21.jp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5.jp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20.jp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23.jp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27.jp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24.jp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19.jp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18.jp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8.xml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0.xml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2.xml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4.xml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5.xml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6.xml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7.xml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8.xml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"/>
          <p:cNvSpPr txBox="1"/>
          <p:nvPr/>
        </p:nvSpPr>
        <p:spPr>
          <a:xfrm>
            <a:off x="1295400" y="1295400"/>
            <a:ext cx="70104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36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Essentials Of Fire Fighting</a:t>
            </a:r>
            <a:endParaRPr/>
          </a:p>
          <a:p>
            <a:pPr indent="0" lvl="0" marL="0" marR="0" rtl="0" algn="ctr">
              <a:spcBef>
                <a:spcPts val="720"/>
              </a:spcBef>
              <a:spcAft>
                <a:spcPts val="0"/>
              </a:spcAft>
              <a:buNone/>
            </a:pPr>
            <a:r>
              <a:rPr b="1" i="1" lang="en-US" sz="36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Seventh Edition</a:t>
            </a:r>
            <a:endParaRPr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rgbClr val="A50021"/>
              </a:buClr>
              <a:buSzPts val="352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rgbClr val="A50021"/>
              </a:buClr>
              <a:buSzPts val="352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2" name="Google Shape;42;p1"/>
          <p:cNvSpPr/>
          <p:nvPr/>
        </p:nvSpPr>
        <p:spPr>
          <a:xfrm>
            <a:off x="990600" y="3429000"/>
            <a:ext cx="7391400" cy="13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3200" u="none" cap="none" strike="noStrike">
                <a:solidFill>
                  <a:srgbClr val="A50021"/>
                </a:solidFill>
                <a:latin typeface="Tahoma"/>
                <a:ea typeface="Tahoma"/>
                <a:cs typeface="Tahoma"/>
                <a:sym typeface="Tahoma"/>
              </a:rPr>
              <a:t>Chapter 19 </a:t>
            </a:r>
            <a:endParaRPr/>
          </a:p>
          <a:p>
            <a:pPr indent="-342900" lvl="0" marL="342900" marR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b="1" i="1" lang="en-US" sz="3200" u="none" cap="none" strike="noStrike">
                <a:solidFill>
                  <a:srgbClr val="A50021"/>
                </a:solidFill>
                <a:latin typeface="Tahoma"/>
                <a:ea typeface="Tahoma"/>
                <a:cs typeface="Tahoma"/>
                <a:sym typeface="Tahoma"/>
              </a:rPr>
              <a:t>Incident Scene Operations</a:t>
            </a:r>
            <a:endParaRPr/>
          </a:p>
          <a:p>
            <a:pPr indent="-342900" lvl="0" marL="342900" marR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 b="1" i="1" sz="1200" u="none" cap="none" strike="noStrike">
              <a:solidFill>
                <a:srgbClr val="A5002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0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94" name="Google Shape;194;p10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 QUESTIONS</a:t>
            </a:r>
            <a:endParaRPr/>
          </a:p>
        </p:txBody>
      </p:sp>
      <p:sp>
        <p:nvSpPr>
          <p:cNvPr id="195" name="Google Shape;195;p10"/>
          <p:cNvSpPr txBox="1"/>
          <p:nvPr>
            <p:ph idx="1" type="body"/>
          </p:nvPr>
        </p:nvSpPr>
        <p:spPr>
          <a:xfrm>
            <a:off x="685800" y="1752600"/>
            <a:ext cx="64770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must the first arriving firefighter do when establishing Command?</a:t>
            </a:r>
            <a:br>
              <a:rPr lang="en-US"/>
            </a:b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What is the purpose of NIMS-ICS?</a:t>
            </a:r>
            <a:endParaRPr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5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100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17" name="Google Shape;1417;p100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Guidelines For Electrical Emergencies</a:t>
            </a:r>
            <a:endParaRPr/>
          </a:p>
        </p:txBody>
      </p:sp>
      <p:sp>
        <p:nvSpPr>
          <p:cNvPr descr="Be aware that a short circuit may have weakened wires and they could fall at any time&#10;Wear full PPE&#10;Guard against electrical shocks, burns, and eye injuries from electrical arcs&#10;Wait for utility company workers to cut power lines&#10;Stay at least 10 feet (3 meters) from power lines when raising or lowering ladders or aerial devices&#10;Do not touch any vehicle or apparatus in contact with electrical wires&#10;" id="1418" name="Google Shape;1418;p100"/>
          <p:cNvSpPr txBox="1"/>
          <p:nvPr>
            <p:ph idx="1" type="body"/>
          </p:nvPr>
        </p:nvSpPr>
        <p:spPr>
          <a:xfrm>
            <a:off x="685800" y="1752600"/>
            <a:ext cx="7772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ct val="110000"/>
              <a:buFont typeface="Noto Sans Symbols"/>
              <a:buChar char="▪"/>
            </a:pPr>
            <a:r>
              <a:rPr lang="en-US"/>
              <a:t>Be aware that a short circuit may have weakened wires and they could fall at any time</a:t>
            </a:r>
            <a:endParaRPr/>
          </a:p>
          <a:p>
            <a:pPr indent="-457200" lvl="0" marL="457200" rtl="0" algn="l">
              <a:spcBef>
                <a:spcPts val="496"/>
              </a:spcBef>
              <a:spcAft>
                <a:spcPts val="0"/>
              </a:spcAft>
              <a:buSzPct val="110000"/>
              <a:buFont typeface="Noto Sans Symbols"/>
              <a:buChar char="▪"/>
            </a:pPr>
            <a:r>
              <a:rPr lang="en-US"/>
              <a:t>Wear full PPE</a:t>
            </a:r>
            <a:endParaRPr/>
          </a:p>
          <a:p>
            <a:pPr indent="-457200" lvl="0" marL="457200" rtl="0" algn="l">
              <a:spcBef>
                <a:spcPts val="496"/>
              </a:spcBef>
              <a:spcAft>
                <a:spcPts val="0"/>
              </a:spcAft>
              <a:buSzPct val="110000"/>
              <a:buFont typeface="Noto Sans Symbols"/>
              <a:buChar char="▪"/>
            </a:pPr>
            <a:r>
              <a:rPr lang="en-US"/>
              <a:t>Guard against electrical shocks, burns, and eye injuries from electrical arcs</a:t>
            </a:r>
            <a:endParaRPr/>
          </a:p>
          <a:p>
            <a:pPr indent="-457200" lvl="0" marL="457200" rtl="0" algn="l">
              <a:spcBef>
                <a:spcPts val="496"/>
              </a:spcBef>
              <a:spcAft>
                <a:spcPts val="0"/>
              </a:spcAft>
              <a:buSzPct val="110000"/>
              <a:buFont typeface="Noto Sans Symbols"/>
              <a:buChar char="▪"/>
            </a:pPr>
            <a:r>
              <a:rPr lang="en-US"/>
              <a:t>Wait for utility company workers to cut power lines</a:t>
            </a:r>
            <a:endParaRPr/>
          </a:p>
          <a:p>
            <a:pPr indent="-457200" lvl="0" marL="457200" rtl="0" algn="l">
              <a:spcBef>
                <a:spcPts val="496"/>
              </a:spcBef>
              <a:spcAft>
                <a:spcPts val="0"/>
              </a:spcAft>
              <a:buSzPct val="110000"/>
              <a:buFont typeface="Noto Sans Symbols"/>
              <a:buChar char="▪"/>
            </a:pPr>
            <a:r>
              <a:rPr lang="en-US"/>
              <a:t>Stay at least 10 feet (3 m) from power lines when raising or lowering ladders or aerial devices</a:t>
            </a:r>
            <a:endParaRPr/>
          </a:p>
          <a:p>
            <a:pPr indent="-457200" lvl="0" marL="457200" rtl="0" algn="l">
              <a:spcBef>
                <a:spcPts val="496"/>
              </a:spcBef>
              <a:spcAft>
                <a:spcPts val="0"/>
              </a:spcAft>
              <a:buSzPct val="110000"/>
              <a:buFont typeface="Noto Sans Symbols"/>
              <a:buChar char="▪"/>
            </a:pPr>
            <a:r>
              <a:rPr lang="en-US"/>
              <a:t>Do not touch any vehicle or apparatus in contact with electrical wires</a:t>
            </a:r>
            <a:endParaRPr/>
          </a:p>
        </p:txBody>
      </p:sp>
      <p:sp>
        <p:nvSpPr>
          <p:cNvPr descr="Continued on next slide." id="1419" name="Google Shape;1419;p100"/>
          <p:cNvSpPr txBox="1"/>
          <p:nvPr/>
        </p:nvSpPr>
        <p:spPr>
          <a:xfrm>
            <a:off x="5791200" y="622776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3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p101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25" name="Google Shape;1425;p101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Guidelines For Electrical Emergencies</a:t>
            </a:r>
            <a:endParaRPr/>
          </a:p>
        </p:txBody>
      </p:sp>
      <p:sp>
        <p:nvSpPr>
          <p:cNvPr id="1426" name="Google Shape;1426;p101"/>
          <p:cNvSpPr txBox="1"/>
          <p:nvPr>
            <p:ph idx="1" type="body"/>
          </p:nvPr>
        </p:nvSpPr>
        <p:spPr>
          <a:xfrm>
            <a:off x="685800" y="17526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ct val="110000"/>
              <a:buFont typeface="Noto Sans Symbols"/>
              <a:buChar char="▪"/>
            </a:pPr>
            <a:r>
              <a:rPr lang="en-US"/>
              <a:t>Be aware that live wires outside your field of view may be in contact with wire mesh or steel rail fences, posing an electrocution hazard</a:t>
            </a:r>
            <a:endParaRPr/>
          </a:p>
          <a:p>
            <a:pPr indent="-457200" lvl="0" marL="457200" rtl="0" algn="l">
              <a:spcBef>
                <a:spcPts val="544"/>
              </a:spcBef>
              <a:spcAft>
                <a:spcPts val="0"/>
              </a:spcAft>
              <a:buSzPct val="110000"/>
              <a:buFont typeface="Noto Sans Symbols"/>
              <a:buChar char="▪"/>
            </a:pPr>
            <a:r>
              <a:rPr lang="en-US"/>
              <a:t>When wires are down, heed any tingling sensation in the feet and back away</a:t>
            </a:r>
            <a:endParaRPr/>
          </a:p>
          <a:p>
            <a:pPr indent="-457200" lvl="0" marL="457200" rtl="0" algn="l">
              <a:spcBef>
                <a:spcPts val="544"/>
              </a:spcBef>
              <a:spcAft>
                <a:spcPts val="0"/>
              </a:spcAft>
              <a:buSzPct val="110000"/>
              <a:buFont typeface="Noto Sans Symbols"/>
              <a:buChar char="▪"/>
            </a:pPr>
            <a:r>
              <a:rPr lang="en-US"/>
              <a:t>Assume all wires are energized until a technician confirms otherwise</a:t>
            </a:r>
            <a:endParaRPr/>
          </a:p>
          <a:p>
            <a:pPr indent="-457200" lvl="0" marL="457200" rtl="0" algn="l">
              <a:spcBef>
                <a:spcPts val="544"/>
              </a:spcBef>
              <a:spcAft>
                <a:spcPts val="0"/>
              </a:spcAft>
              <a:buSzPct val="110000"/>
              <a:buFont typeface="Noto Sans Symbols"/>
              <a:buChar char="▪"/>
            </a:pPr>
            <a:r>
              <a:rPr lang="en-US"/>
              <a:t>Maintain a large safety zone around electrical wires to avoid ground gradient hazards</a:t>
            </a:r>
            <a:endParaRPr/>
          </a:p>
          <a:p>
            <a:pPr indent="-457200" lvl="0" marL="457200" rtl="0" algn="l">
              <a:spcBef>
                <a:spcPts val="544"/>
              </a:spcBef>
              <a:spcAft>
                <a:spcPts val="0"/>
              </a:spcAft>
              <a:buSzPct val="110000"/>
              <a:buFont typeface="Noto Sans Symbols"/>
              <a:buChar char="▪"/>
            </a:pPr>
            <a:r>
              <a:rPr lang="en-US"/>
              <a:t>Remain inside vehicle or apparatus that is in contact with power lines</a:t>
            </a:r>
            <a:endParaRPr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0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102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32" name="Google Shape;1432;p102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Ground Gradient</a:t>
            </a:r>
            <a:endParaRPr/>
          </a:p>
        </p:txBody>
      </p:sp>
      <p:grpSp>
        <p:nvGrpSpPr>
          <p:cNvPr id="1433" name="Google Shape;1433;p102"/>
          <p:cNvGrpSpPr/>
          <p:nvPr/>
        </p:nvGrpSpPr>
        <p:grpSpPr>
          <a:xfrm>
            <a:off x="685800" y="1867574"/>
            <a:ext cx="7772400" cy="4113451"/>
            <a:chOff x="0" y="114974"/>
            <a:chExt cx="7772400" cy="4113451"/>
          </a:xfrm>
        </p:grpSpPr>
        <p:sp>
          <p:nvSpPr>
            <p:cNvPr id="1434" name="Google Shape;1434;p102"/>
            <p:cNvSpPr/>
            <p:nvPr/>
          </p:nvSpPr>
          <p:spPr>
            <a:xfrm>
              <a:off x="0" y="114974"/>
              <a:ext cx="7772400" cy="131274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5" name="Google Shape;1435;p102"/>
            <p:cNvSpPr txBox="1"/>
            <p:nvPr/>
          </p:nvSpPr>
          <p:spPr>
            <a:xfrm>
              <a:off x="64083" y="179057"/>
              <a:ext cx="7644234" cy="11845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5725" lIns="125725" spcFirstLastPara="1" rIns="125725" wrap="square" tIns="1257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Electrical wires on the ground can be dangerous, even without being touched</a:t>
              </a:r>
              <a:endParaRPr/>
            </a:p>
          </p:txBody>
        </p:sp>
        <p:sp>
          <p:nvSpPr>
            <p:cNvPr id="1436" name="Google Shape;1436;p102"/>
            <p:cNvSpPr/>
            <p:nvPr/>
          </p:nvSpPr>
          <p:spPr>
            <a:xfrm>
              <a:off x="0" y="1427715"/>
              <a:ext cx="7772400" cy="28007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7" name="Google Shape;1437;p102"/>
            <p:cNvSpPr txBox="1"/>
            <p:nvPr/>
          </p:nvSpPr>
          <p:spPr>
            <a:xfrm>
              <a:off x="0" y="1427715"/>
              <a:ext cx="7772400" cy="28007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1900" lIns="246750" spcFirstLastPara="1" rIns="234675" wrap="square" tIns="419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Can energize metal objects they come in contact with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52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When an energized wire comes in contact with the ground, current flows outward from the point of contact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52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Voltage drops progressively as the current flows away from the point of contact</a:t>
              </a:r>
              <a:endParaRPr/>
            </a:p>
          </p:txBody>
        </p:sp>
      </p:grpSp>
      <p:sp>
        <p:nvSpPr>
          <p:cNvPr descr="Continued on next slide.&#10;" id="1438" name="Google Shape;1438;p102"/>
          <p:cNvSpPr txBox="1"/>
          <p:nvPr/>
        </p:nvSpPr>
        <p:spPr>
          <a:xfrm>
            <a:off x="5791200" y="622776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2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p103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44" name="Google Shape;1444;p103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Ground Gradient</a:t>
            </a:r>
            <a:endParaRPr/>
          </a:p>
        </p:txBody>
      </p:sp>
      <p:pic>
        <p:nvPicPr>
          <p:cNvPr descr="diagram of ground gradient. Electrical current from a downed power line or an apparatus tangled in electrical wire  radiates outward in ripples." id="1445" name="Google Shape;1445;p10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765300"/>
            <a:ext cx="8305800" cy="4235450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ntinued on next slide." id="1446" name="Google Shape;1446;p103"/>
          <p:cNvSpPr txBox="1"/>
          <p:nvPr/>
        </p:nvSpPr>
        <p:spPr>
          <a:xfrm>
            <a:off x="5791200" y="622776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104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53" name="Google Shape;1453;p104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Ground Gradient</a:t>
            </a:r>
            <a:endParaRPr/>
          </a:p>
        </p:txBody>
      </p:sp>
      <p:grpSp>
        <p:nvGrpSpPr>
          <p:cNvPr id="1454" name="Google Shape;1454;p104"/>
          <p:cNvGrpSpPr/>
          <p:nvPr/>
        </p:nvGrpSpPr>
        <p:grpSpPr>
          <a:xfrm>
            <a:off x="685800" y="1752600"/>
            <a:ext cx="7772399" cy="4341270"/>
            <a:chOff x="0" y="0"/>
            <a:chExt cx="7772399" cy="4341270"/>
          </a:xfrm>
        </p:grpSpPr>
        <p:sp>
          <p:nvSpPr>
            <p:cNvPr id="1455" name="Google Shape;1455;p104"/>
            <p:cNvSpPr/>
            <p:nvPr/>
          </p:nvSpPr>
          <p:spPr>
            <a:xfrm>
              <a:off x="0" y="0"/>
              <a:ext cx="3581574" cy="1567089"/>
            </a:xfrm>
            <a:prstGeom prst="roundRect">
              <a:avLst>
                <a:gd fmla="val 16667" name="adj"/>
              </a:avLst>
            </a:prstGeom>
            <a:solidFill>
              <a:srgbClr val="16165C">
                <a:alpha val="80000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6" name="Google Shape;1456;p104"/>
            <p:cNvSpPr txBox="1"/>
            <p:nvPr/>
          </p:nvSpPr>
          <p:spPr>
            <a:xfrm>
              <a:off x="76499" y="76499"/>
              <a:ext cx="3428576" cy="14140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000" lIns="33000" spcFirstLastPara="1" rIns="33000" wrap="square" tIns="33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If you find yourself in a gradient field or feel a tingling in your legs</a:t>
              </a:r>
              <a:endParaRPr/>
            </a:p>
          </p:txBody>
        </p:sp>
        <p:sp>
          <p:nvSpPr>
            <p:cNvPr id="1457" name="Google Shape;1457;p104"/>
            <p:cNvSpPr/>
            <p:nvPr/>
          </p:nvSpPr>
          <p:spPr>
            <a:xfrm rot="154958">
              <a:off x="3855483" y="630054"/>
              <a:ext cx="918606" cy="47549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2626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8" name="Google Shape;1458;p104"/>
            <p:cNvSpPr txBox="1"/>
            <p:nvPr/>
          </p:nvSpPr>
          <p:spPr>
            <a:xfrm rot="154958">
              <a:off x="3855555" y="721938"/>
              <a:ext cx="775959" cy="285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104"/>
            <p:cNvSpPr/>
            <p:nvPr/>
          </p:nvSpPr>
          <p:spPr>
            <a:xfrm>
              <a:off x="4849883" y="288189"/>
              <a:ext cx="2922516" cy="1398500"/>
            </a:xfrm>
            <a:prstGeom prst="roundRect">
              <a:avLst>
                <a:gd fmla="val 16667" name="adj"/>
              </a:avLst>
            </a:prstGeom>
            <a:solidFill>
              <a:srgbClr val="D5D5F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0" name="Google Shape;1460;p104"/>
            <p:cNvSpPr txBox="1"/>
            <p:nvPr/>
          </p:nvSpPr>
          <p:spPr>
            <a:xfrm>
              <a:off x="4918152" y="356458"/>
              <a:ext cx="2785978" cy="1261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000" lIns="33000" spcFirstLastPara="1" rIns="33000" wrap="square" tIns="33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Place feet close together</a:t>
              </a:r>
              <a:endParaRPr/>
            </a:p>
          </p:txBody>
        </p:sp>
        <p:sp>
          <p:nvSpPr>
            <p:cNvPr id="1461" name="Google Shape;1461;p104"/>
            <p:cNvSpPr/>
            <p:nvPr/>
          </p:nvSpPr>
          <p:spPr>
            <a:xfrm rot="2532080">
              <a:off x="3601467" y="2044939"/>
              <a:ext cx="863207" cy="47549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2626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2" name="Google Shape;1462;p104"/>
            <p:cNvSpPr txBox="1"/>
            <p:nvPr/>
          </p:nvSpPr>
          <p:spPr>
            <a:xfrm rot="2532080">
              <a:off x="3619955" y="2092126"/>
              <a:ext cx="720560" cy="285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104"/>
            <p:cNvSpPr/>
            <p:nvPr/>
          </p:nvSpPr>
          <p:spPr>
            <a:xfrm>
              <a:off x="4648210" y="2514596"/>
              <a:ext cx="2922516" cy="1398500"/>
            </a:xfrm>
            <a:prstGeom prst="roundRect">
              <a:avLst>
                <a:gd fmla="val 16667" name="adj"/>
              </a:avLst>
            </a:prstGeom>
            <a:solidFill>
              <a:srgbClr val="D5D5F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4" name="Google Shape;1464;p104"/>
            <p:cNvSpPr txBox="1"/>
            <p:nvPr/>
          </p:nvSpPr>
          <p:spPr>
            <a:xfrm>
              <a:off x="4716479" y="2582865"/>
              <a:ext cx="2785978" cy="1261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000" lIns="33000" spcFirstLastPara="1" rIns="33000" wrap="square" tIns="33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Hop or shuffle until out of the danger area</a:t>
              </a:r>
              <a:endParaRPr/>
            </a:p>
          </p:txBody>
        </p:sp>
        <p:sp>
          <p:nvSpPr>
            <p:cNvPr id="1465" name="Google Shape;1465;p104"/>
            <p:cNvSpPr/>
            <p:nvPr/>
          </p:nvSpPr>
          <p:spPr>
            <a:xfrm rot="5400000">
              <a:off x="1618093" y="2162675"/>
              <a:ext cx="737732" cy="47549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2626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6" name="Google Shape;1466;p104"/>
            <p:cNvSpPr txBox="1"/>
            <p:nvPr/>
          </p:nvSpPr>
          <p:spPr>
            <a:xfrm rot="5400000">
              <a:off x="1689417" y="2186450"/>
              <a:ext cx="595085" cy="285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104"/>
            <p:cNvSpPr/>
            <p:nvPr/>
          </p:nvSpPr>
          <p:spPr>
            <a:xfrm>
              <a:off x="727161" y="2942770"/>
              <a:ext cx="2922516" cy="1398500"/>
            </a:xfrm>
            <a:prstGeom prst="roundRect">
              <a:avLst>
                <a:gd fmla="val 16667" name="adj"/>
              </a:avLst>
            </a:prstGeom>
            <a:solidFill>
              <a:srgbClr val="D5D5F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8" name="Google Shape;1468;p104"/>
            <p:cNvSpPr txBox="1"/>
            <p:nvPr/>
          </p:nvSpPr>
          <p:spPr>
            <a:xfrm>
              <a:off x="795430" y="3011039"/>
              <a:ext cx="2785978" cy="1261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000" lIns="33000" spcFirstLastPara="1" rIns="33000" wrap="square" tIns="33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Do not attempt to walk or crawl</a:t>
              </a:r>
              <a:endParaRPr/>
            </a:p>
          </p:txBody>
        </p:sp>
      </p:grp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2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105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74" name="Google Shape;1474;p105"/>
          <p:cNvSpPr txBox="1"/>
          <p:nvPr>
            <p:ph type="title"/>
          </p:nvPr>
        </p:nvSpPr>
        <p:spPr>
          <a:xfrm>
            <a:off x="685800" y="685800"/>
            <a:ext cx="7086600" cy="731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CAUTION</a:t>
            </a:r>
            <a:endParaRPr/>
          </a:p>
        </p:txBody>
      </p:sp>
      <p:sp>
        <p:nvSpPr>
          <p:cNvPr id="1475" name="Google Shape;1475;p105"/>
          <p:cNvSpPr txBox="1"/>
          <p:nvPr>
            <p:ph idx="1" type="body"/>
          </p:nvPr>
        </p:nvSpPr>
        <p:spPr>
          <a:xfrm>
            <a:off x="838200" y="1676400"/>
            <a:ext cx="7467600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 exit a ground gradient area, keep both feet in contact with each other and hop or shuffle out of the affected area.</a:t>
            </a:r>
            <a:endParaRPr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9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p106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81" name="Google Shape;1481;p106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Small Electrical Fires</a:t>
            </a:r>
            <a:endParaRPr/>
          </a:p>
        </p:txBody>
      </p:sp>
      <p:grpSp>
        <p:nvGrpSpPr>
          <p:cNvPr id="1482" name="Google Shape;1482;p106"/>
          <p:cNvGrpSpPr/>
          <p:nvPr/>
        </p:nvGrpSpPr>
        <p:grpSpPr>
          <a:xfrm>
            <a:off x="685800" y="1752653"/>
            <a:ext cx="7772399" cy="4343292"/>
            <a:chOff x="0" y="53"/>
            <a:chExt cx="7772399" cy="4343292"/>
          </a:xfrm>
        </p:grpSpPr>
        <p:sp>
          <p:nvSpPr>
            <p:cNvPr id="1483" name="Google Shape;1483;p106"/>
            <p:cNvSpPr/>
            <p:nvPr/>
          </p:nvSpPr>
          <p:spPr>
            <a:xfrm rot="5400000">
              <a:off x="4437760" y="-1427774"/>
              <a:ext cx="1694943" cy="4974336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CCCEC">
                <a:alpha val="89803"/>
              </a:srgbClr>
            </a:solidFill>
            <a:ln cap="flat" cmpd="sng" w="25400">
              <a:solidFill>
                <a:srgbClr val="CCCCEC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4" name="Google Shape;1484;p106"/>
            <p:cNvSpPr txBox="1"/>
            <p:nvPr/>
          </p:nvSpPr>
          <p:spPr>
            <a:xfrm>
              <a:off x="2798064" y="294662"/>
              <a:ext cx="4891596" cy="1529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3800" lIns="87625" spcFirstLastPara="1" rIns="87625" wrap="square" tIns="438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Clean agents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Multipurpose dry chemical agents</a:t>
              </a:r>
              <a:endParaRPr/>
            </a:p>
          </p:txBody>
        </p:sp>
        <p:sp>
          <p:nvSpPr>
            <p:cNvPr id="1485" name="Google Shape;1485;p106"/>
            <p:cNvSpPr/>
            <p:nvPr/>
          </p:nvSpPr>
          <p:spPr>
            <a:xfrm>
              <a:off x="0" y="53"/>
              <a:ext cx="2798064" cy="2118679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6" name="Google Shape;1486;p106"/>
            <p:cNvSpPr txBox="1"/>
            <p:nvPr/>
          </p:nvSpPr>
          <p:spPr>
            <a:xfrm>
              <a:off x="103425" y="103478"/>
              <a:ext cx="2591214" cy="19118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9525" lIns="99050" spcFirstLastPara="1" rIns="99050" wrap="square" tIns="49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Use extinguishers rated for Class C fires</a:t>
              </a:r>
              <a:endParaRPr/>
            </a:p>
          </p:txBody>
        </p:sp>
        <p:sp>
          <p:nvSpPr>
            <p:cNvPr id="1487" name="Google Shape;1487;p106"/>
            <p:cNvSpPr/>
            <p:nvPr/>
          </p:nvSpPr>
          <p:spPr>
            <a:xfrm rot="5400000">
              <a:off x="4437760" y="796838"/>
              <a:ext cx="1694943" cy="4974336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CCCEC">
                <a:alpha val="89803"/>
              </a:srgbClr>
            </a:solidFill>
            <a:ln cap="flat" cmpd="sng" w="25400">
              <a:solidFill>
                <a:srgbClr val="CCCCEC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8" name="Google Shape;1488;p106"/>
            <p:cNvSpPr txBox="1"/>
            <p:nvPr/>
          </p:nvSpPr>
          <p:spPr>
            <a:xfrm>
              <a:off x="2798064" y="2519274"/>
              <a:ext cx="4891596" cy="1529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3800" lIns="87625" spcFirstLastPara="1" rIns="87625" wrap="square" tIns="438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Shock hazard or damage to equipment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If water must be used, apply from a distance in fog or broken stream</a:t>
              </a:r>
              <a:endParaRPr/>
            </a:p>
          </p:txBody>
        </p:sp>
        <p:sp>
          <p:nvSpPr>
            <p:cNvPr id="1489" name="Google Shape;1489;p106"/>
            <p:cNvSpPr/>
            <p:nvPr/>
          </p:nvSpPr>
          <p:spPr>
            <a:xfrm>
              <a:off x="0" y="2224666"/>
              <a:ext cx="2798064" cy="2118679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0" name="Google Shape;1490;p106"/>
            <p:cNvSpPr txBox="1"/>
            <p:nvPr/>
          </p:nvSpPr>
          <p:spPr>
            <a:xfrm>
              <a:off x="103425" y="2328091"/>
              <a:ext cx="2591214" cy="19118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9525" lIns="99050" spcFirstLastPara="1" rIns="99050" wrap="square" tIns="49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Water is inappropriate to use on energized equipment</a:t>
              </a:r>
              <a:endParaRPr/>
            </a:p>
          </p:txBody>
        </p:sp>
      </p:grp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107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96" name="Google Shape;1496;p107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Transmission Lines And Equipment</a:t>
            </a:r>
            <a:endParaRPr/>
          </a:p>
        </p:txBody>
      </p:sp>
      <p:grpSp>
        <p:nvGrpSpPr>
          <p:cNvPr id="1497" name="Google Shape;1497;p107"/>
          <p:cNvGrpSpPr/>
          <p:nvPr/>
        </p:nvGrpSpPr>
        <p:grpSpPr>
          <a:xfrm>
            <a:off x="685800" y="1838212"/>
            <a:ext cx="7772400" cy="4172175"/>
            <a:chOff x="0" y="85612"/>
            <a:chExt cx="7772400" cy="4172175"/>
          </a:xfrm>
        </p:grpSpPr>
        <p:sp>
          <p:nvSpPr>
            <p:cNvPr id="1498" name="Google Shape;1498;p107"/>
            <p:cNvSpPr/>
            <p:nvPr/>
          </p:nvSpPr>
          <p:spPr>
            <a:xfrm>
              <a:off x="0" y="85612"/>
              <a:ext cx="7772400" cy="839474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9" name="Google Shape;1499;p107"/>
            <p:cNvSpPr txBox="1"/>
            <p:nvPr/>
          </p:nvSpPr>
          <p:spPr>
            <a:xfrm>
              <a:off x="40980" y="126592"/>
              <a:ext cx="7690440" cy="7575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3350" lIns="133350" spcFirstLastPara="1" rIns="133350" wrap="square" tIns="1333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Broken electrical lines can start fires</a:t>
              </a:r>
              <a:endParaRPr/>
            </a:p>
          </p:txBody>
        </p:sp>
        <p:sp>
          <p:nvSpPr>
            <p:cNvPr id="1500" name="Google Shape;1500;p107"/>
            <p:cNvSpPr/>
            <p:nvPr/>
          </p:nvSpPr>
          <p:spPr>
            <a:xfrm>
              <a:off x="0" y="925087"/>
              <a:ext cx="7772400" cy="333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1" name="Google Shape;1501;p107"/>
            <p:cNvSpPr txBox="1"/>
            <p:nvPr/>
          </p:nvSpPr>
          <p:spPr>
            <a:xfrm>
              <a:off x="0" y="925087"/>
              <a:ext cx="7772400" cy="333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4450" lIns="246750" spcFirstLastPara="1" rIns="248900" wrap="square" tIns="4445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Char char="•"/>
              </a:pPr>
              <a:r>
                <a:rPr b="1" i="0" lang="en-US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To reduce risk of shock, cordon off around where the line contacts the earth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54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Char char="•"/>
              </a:pPr>
              <a:r>
                <a:rPr b="1" i="0" lang="en-US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If ground cover fire starts, wait for the fire to burn away from the point of contact before attempting to extinguish it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54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Char char="•"/>
              </a:pPr>
              <a:r>
                <a:rPr b="1" i="0" lang="en-US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If no risk to life and property, notify the utility company, control the scene, and deny entry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54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Char char="•"/>
              </a:pPr>
              <a:r>
                <a:rPr b="1" i="0" lang="en-US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Only utility personnel should cut power lines</a:t>
              </a:r>
              <a:endParaRPr/>
            </a:p>
          </p:txBody>
        </p:sp>
      </p:grpSp>
      <p:sp>
        <p:nvSpPr>
          <p:cNvPr descr="Continued on next slide." id="1502" name="Google Shape;1502;p107"/>
          <p:cNvSpPr txBox="1"/>
          <p:nvPr/>
        </p:nvSpPr>
        <p:spPr>
          <a:xfrm>
            <a:off x="5510213" y="629285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6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p108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508" name="Google Shape;1508;p108"/>
          <p:cNvSpPr txBox="1"/>
          <p:nvPr>
            <p:ph type="title"/>
          </p:nvPr>
        </p:nvSpPr>
        <p:spPr>
          <a:xfrm>
            <a:off x="685800" y="685800"/>
            <a:ext cx="7086600" cy="731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WARNING</a:t>
            </a:r>
            <a:endParaRPr/>
          </a:p>
        </p:txBody>
      </p:sp>
      <p:sp>
        <p:nvSpPr>
          <p:cNvPr id="1509" name="Google Shape;1509;p108"/>
          <p:cNvSpPr txBox="1"/>
          <p:nvPr>
            <p:ph idx="1" type="body"/>
          </p:nvPr>
        </p:nvSpPr>
        <p:spPr>
          <a:xfrm>
            <a:off x="838200" y="1676400"/>
            <a:ext cx="7467600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Assume that all power lines are energized until the power company informs you otherwise.</a:t>
            </a:r>
            <a:endParaRPr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3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p109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515" name="Google Shape;1515;p109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Transmission Lines And Equipment</a:t>
            </a:r>
            <a:endParaRPr/>
          </a:p>
        </p:txBody>
      </p:sp>
      <p:grpSp>
        <p:nvGrpSpPr>
          <p:cNvPr id="1516" name="Google Shape;1516;p109"/>
          <p:cNvGrpSpPr/>
          <p:nvPr/>
        </p:nvGrpSpPr>
        <p:grpSpPr>
          <a:xfrm>
            <a:off x="914400" y="1655475"/>
            <a:ext cx="7543800" cy="4385250"/>
            <a:chOff x="0" y="55275"/>
            <a:chExt cx="7543800" cy="4385250"/>
          </a:xfrm>
        </p:grpSpPr>
        <p:sp>
          <p:nvSpPr>
            <p:cNvPr id="1517" name="Google Shape;1517;p109"/>
            <p:cNvSpPr/>
            <p:nvPr/>
          </p:nvSpPr>
          <p:spPr>
            <a:xfrm>
              <a:off x="0" y="424275"/>
              <a:ext cx="7543800" cy="401625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8" name="Google Shape;1518;p109"/>
            <p:cNvSpPr txBox="1"/>
            <p:nvPr/>
          </p:nvSpPr>
          <p:spPr>
            <a:xfrm>
              <a:off x="0" y="424275"/>
              <a:ext cx="7543800" cy="4016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77800" lIns="585475" spcFirstLastPara="1" rIns="585475" wrap="square" tIns="5207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Arial"/>
                <a:buChar char="•"/>
              </a:pPr>
              <a:r>
                <a:rPr b="1" i="0" lang="en-US" sz="25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 dry chemical or carbon dioxide extinguisher for ground-level fires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Arial"/>
                <a:buChar char="•"/>
              </a:pPr>
              <a:r>
                <a:rPr b="1" i="0" lang="en-US" sz="25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Allow pole-top transformer fires to burn until utility personnel can put out the fire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Arial"/>
                <a:buChar char="•"/>
              </a:pPr>
              <a:r>
                <a:rPr b="1" i="0" lang="en-US" sz="25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If fire is burning through a wooden cross-arm that would cause the power line to fall, some departments extinguish it with a fog stream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75"/>
                </a:spcBef>
                <a:spcAft>
                  <a:spcPts val="0"/>
                </a:spcAft>
                <a:buClr>
                  <a:schemeClr val="dk1"/>
                </a:buClr>
                <a:buSzPts val="2500"/>
                <a:buFont typeface="Arial"/>
                <a:buChar char="•"/>
              </a:pPr>
              <a:r>
                <a:rPr b="1" i="0" lang="en-US" sz="25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Always follow SOPs</a:t>
              </a:r>
              <a:endParaRPr/>
            </a:p>
          </p:txBody>
        </p:sp>
        <p:sp>
          <p:nvSpPr>
            <p:cNvPr id="1519" name="Google Shape;1519;p109"/>
            <p:cNvSpPr/>
            <p:nvPr/>
          </p:nvSpPr>
          <p:spPr>
            <a:xfrm>
              <a:off x="377190" y="55275"/>
              <a:ext cx="5280660" cy="73800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0" name="Google Shape;1520;p109"/>
            <p:cNvSpPr txBox="1"/>
            <p:nvPr/>
          </p:nvSpPr>
          <p:spPr>
            <a:xfrm>
              <a:off x="413216" y="91301"/>
              <a:ext cx="5208608" cy="6659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9575" spcFirstLastPara="1" rIns="19957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Transformer fires</a:t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1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1" name="Google Shape;201;p11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Establishing Communications</a:t>
            </a:r>
            <a:endParaRPr/>
          </a:p>
        </p:txBody>
      </p:sp>
      <p:grpSp>
        <p:nvGrpSpPr>
          <p:cNvPr id="202" name="Google Shape;202;p11"/>
          <p:cNvGrpSpPr/>
          <p:nvPr/>
        </p:nvGrpSpPr>
        <p:grpSpPr>
          <a:xfrm>
            <a:off x="838200" y="1636775"/>
            <a:ext cx="7620000" cy="4346449"/>
            <a:chOff x="0" y="112775"/>
            <a:chExt cx="7620000" cy="4346449"/>
          </a:xfrm>
        </p:grpSpPr>
        <p:sp>
          <p:nvSpPr>
            <p:cNvPr id="203" name="Google Shape;203;p11"/>
            <p:cNvSpPr/>
            <p:nvPr/>
          </p:nvSpPr>
          <p:spPr>
            <a:xfrm>
              <a:off x="0" y="112775"/>
              <a:ext cx="7620000" cy="1208852"/>
            </a:xfrm>
            <a:prstGeom prst="roundRect">
              <a:avLst>
                <a:gd fmla="val 16667" name="adj"/>
              </a:avLst>
            </a:prstGeom>
            <a:solidFill>
              <a:srgbClr val="2B2BB8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11"/>
            <p:cNvSpPr txBox="1"/>
            <p:nvPr/>
          </p:nvSpPr>
          <p:spPr>
            <a:xfrm>
              <a:off x="59011" y="171786"/>
              <a:ext cx="7501978" cy="1090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Good communication enables arriving commander to make progress when he or she arrives</a:t>
              </a:r>
              <a:endParaRPr/>
            </a:p>
          </p:txBody>
        </p:sp>
        <p:sp>
          <p:nvSpPr>
            <p:cNvPr id="205" name="Google Shape;205;p11"/>
            <p:cNvSpPr/>
            <p:nvPr/>
          </p:nvSpPr>
          <p:spPr>
            <a:xfrm>
              <a:off x="0" y="1433947"/>
              <a:ext cx="7620000" cy="1208852"/>
            </a:xfrm>
            <a:prstGeom prst="roundRect">
              <a:avLst>
                <a:gd fmla="val 16667" name="adj"/>
              </a:avLst>
            </a:prstGeom>
            <a:solidFill>
              <a:srgbClr val="262699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1"/>
            <p:cNvSpPr txBox="1"/>
            <p:nvPr/>
          </p:nvSpPr>
          <p:spPr>
            <a:xfrm>
              <a:off x="59011" y="1492958"/>
              <a:ext cx="7501978" cy="1090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Initial IC </a:t>
              </a:r>
              <a:endParaRPr/>
            </a:p>
          </p:txBody>
        </p:sp>
        <p:sp>
          <p:nvSpPr>
            <p:cNvPr id="207" name="Google Shape;207;p11"/>
            <p:cNvSpPr/>
            <p:nvPr/>
          </p:nvSpPr>
          <p:spPr>
            <a:xfrm>
              <a:off x="0" y="2642799"/>
              <a:ext cx="7620000" cy="1816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1"/>
            <p:cNvSpPr txBox="1"/>
            <p:nvPr/>
          </p:nvSpPr>
          <p:spPr>
            <a:xfrm>
              <a:off x="0" y="2642799"/>
              <a:ext cx="7620000" cy="1816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0475" lIns="241925" spcFirstLastPara="1" rIns="170675" wrap="square" tIns="30475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Establishes communications with available resources and arriving units according to local protocols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Relays this information to higher-ranking officer when he or she arrives</a:t>
              </a:r>
              <a:endParaRPr/>
            </a:p>
          </p:txBody>
        </p:sp>
      </p:grpSp>
      <p:sp>
        <p:nvSpPr>
          <p:cNvPr descr="Continued on next slide." id="209" name="Google Shape;209;p11"/>
          <p:cNvSpPr txBox="1"/>
          <p:nvPr/>
        </p:nvSpPr>
        <p:spPr>
          <a:xfrm>
            <a:off x="5715000" y="6238875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110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526" name="Google Shape;1526;p110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 QUESTION</a:t>
            </a:r>
            <a:endParaRPr/>
          </a:p>
        </p:txBody>
      </p:sp>
      <p:sp>
        <p:nvSpPr>
          <p:cNvPr id="1527" name="Google Shape;1527;p110"/>
          <p:cNvSpPr txBox="1"/>
          <p:nvPr>
            <p:ph idx="1" type="body"/>
          </p:nvPr>
        </p:nvSpPr>
        <p:spPr>
          <a:xfrm>
            <a:off x="685800" y="1752600"/>
            <a:ext cx="64008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What must take place before fire suppression can occur at an incident involving energized electrical equipment?</a:t>
            </a:r>
            <a:endParaRPr/>
          </a:p>
          <a:p>
            <a:pPr indent="-914400" lvl="0" marL="9144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111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533" name="Google Shape;1533;p111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 QUESTION</a:t>
            </a:r>
            <a:endParaRPr/>
          </a:p>
        </p:txBody>
      </p:sp>
      <p:sp>
        <p:nvSpPr>
          <p:cNvPr id="1534" name="Google Shape;1534;p111"/>
          <p:cNvSpPr txBox="1"/>
          <p:nvPr>
            <p:ph idx="1" type="body"/>
          </p:nvPr>
        </p:nvSpPr>
        <p:spPr>
          <a:xfrm>
            <a:off x="685800" y="1752600"/>
            <a:ext cx="66294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What can you do to help protect yourself and your team at an incident involving energized electrical equipment?</a:t>
            </a:r>
            <a:endParaRPr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8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p112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540" name="Google Shape;1540;p112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Hazard Awareness In Underground Spaces</a:t>
            </a:r>
            <a:endParaRPr/>
          </a:p>
        </p:txBody>
      </p:sp>
      <p:grpSp>
        <p:nvGrpSpPr>
          <p:cNvPr id="1541" name="Google Shape;1541;p112"/>
          <p:cNvGrpSpPr/>
          <p:nvPr/>
        </p:nvGrpSpPr>
        <p:grpSpPr>
          <a:xfrm>
            <a:off x="1098708" y="1753492"/>
            <a:ext cx="6946583" cy="4341614"/>
            <a:chOff x="412908" y="892"/>
            <a:chExt cx="6946583" cy="4341614"/>
          </a:xfrm>
        </p:grpSpPr>
        <p:sp>
          <p:nvSpPr>
            <p:cNvPr id="1542" name="Google Shape;1542;p112"/>
            <p:cNvSpPr/>
            <p:nvPr/>
          </p:nvSpPr>
          <p:spPr>
            <a:xfrm>
              <a:off x="412908" y="892"/>
              <a:ext cx="2170807" cy="1302484"/>
            </a:xfrm>
            <a:prstGeom prst="rect">
              <a:avLst/>
            </a:prstGeom>
            <a:solidFill>
              <a:srgbClr val="2B2BB8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3" name="Google Shape;1543;p112"/>
            <p:cNvSpPr txBox="1"/>
            <p:nvPr/>
          </p:nvSpPr>
          <p:spPr>
            <a:xfrm>
              <a:off x="412908" y="892"/>
              <a:ext cx="2170807" cy="13024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Transformer vaults</a:t>
              </a:r>
              <a:endParaRPr/>
            </a:p>
          </p:txBody>
        </p:sp>
        <p:sp>
          <p:nvSpPr>
            <p:cNvPr id="1544" name="Google Shape;1544;p112"/>
            <p:cNvSpPr/>
            <p:nvPr/>
          </p:nvSpPr>
          <p:spPr>
            <a:xfrm>
              <a:off x="2800796" y="892"/>
              <a:ext cx="2170807" cy="1302484"/>
            </a:xfrm>
            <a:prstGeom prst="rect">
              <a:avLst/>
            </a:prstGeom>
            <a:solidFill>
              <a:srgbClr val="3232C6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5" name="Google Shape;1545;p112"/>
            <p:cNvSpPr txBox="1"/>
            <p:nvPr/>
          </p:nvSpPr>
          <p:spPr>
            <a:xfrm>
              <a:off x="2800796" y="892"/>
              <a:ext cx="2170807" cy="13024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Mechanical spaces</a:t>
              </a:r>
              <a:endParaRPr/>
            </a:p>
          </p:txBody>
        </p:sp>
        <p:sp>
          <p:nvSpPr>
            <p:cNvPr id="1546" name="Google Shape;1546;p112"/>
            <p:cNvSpPr/>
            <p:nvPr/>
          </p:nvSpPr>
          <p:spPr>
            <a:xfrm>
              <a:off x="5188684" y="892"/>
              <a:ext cx="2170807" cy="1302484"/>
            </a:xfrm>
            <a:prstGeom prst="rect">
              <a:avLst/>
            </a:prstGeom>
            <a:solidFill>
              <a:srgbClr val="4141CC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7" name="Google Shape;1547;p112"/>
            <p:cNvSpPr txBox="1"/>
            <p:nvPr/>
          </p:nvSpPr>
          <p:spPr>
            <a:xfrm>
              <a:off x="5188684" y="892"/>
              <a:ext cx="2170807" cy="13024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Tunnels</a:t>
              </a:r>
              <a:endParaRPr/>
            </a:p>
          </p:txBody>
        </p:sp>
        <p:sp>
          <p:nvSpPr>
            <p:cNvPr id="1548" name="Google Shape;1548;p112"/>
            <p:cNvSpPr/>
            <p:nvPr/>
          </p:nvSpPr>
          <p:spPr>
            <a:xfrm>
              <a:off x="412908" y="1520457"/>
              <a:ext cx="2170807" cy="1302484"/>
            </a:xfrm>
            <a:prstGeom prst="rect">
              <a:avLst/>
            </a:prstGeom>
            <a:solidFill>
              <a:srgbClr val="5353CE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9" name="Google Shape;1549;p112"/>
            <p:cNvSpPr txBox="1"/>
            <p:nvPr/>
          </p:nvSpPr>
          <p:spPr>
            <a:xfrm>
              <a:off x="412908" y="1520457"/>
              <a:ext cx="2170807" cy="13024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Caves</a:t>
              </a:r>
              <a:endParaRPr/>
            </a:p>
          </p:txBody>
        </p:sp>
        <p:sp>
          <p:nvSpPr>
            <p:cNvPr id="1550" name="Google Shape;1550;p112"/>
            <p:cNvSpPr/>
            <p:nvPr/>
          </p:nvSpPr>
          <p:spPr>
            <a:xfrm>
              <a:off x="2800796" y="1520457"/>
              <a:ext cx="2170807" cy="1302484"/>
            </a:xfrm>
            <a:prstGeom prst="rect">
              <a:avLst/>
            </a:prstGeom>
            <a:solidFill>
              <a:srgbClr val="6565D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1" name="Google Shape;1551;p112"/>
            <p:cNvSpPr txBox="1"/>
            <p:nvPr/>
          </p:nvSpPr>
          <p:spPr>
            <a:xfrm>
              <a:off x="2800796" y="1520457"/>
              <a:ext cx="2170807" cy="13024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Sewers</a:t>
              </a:r>
              <a:endParaRPr/>
            </a:p>
          </p:txBody>
        </p:sp>
        <p:sp>
          <p:nvSpPr>
            <p:cNvPr id="1552" name="Google Shape;1552;p112"/>
            <p:cNvSpPr/>
            <p:nvPr/>
          </p:nvSpPr>
          <p:spPr>
            <a:xfrm>
              <a:off x="5188684" y="1520457"/>
              <a:ext cx="2170807" cy="1302484"/>
            </a:xfrm>
            <a:prstGeom prst="rect">
              <a:avLst/>
            </a:prstGeom>
            <a:solidFill>
              <a:srgbClr val="7676D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3" name="Google Shape;1553;p112"/>
            <p:cNvSpPr txBox="1"/>
            <p:nvPr/>
          </p:nvSpPr>
          <p:spPr>
            <a:xfrm>
              <a:off x="5188684" y="1520457"/>
              <a:ext cx="2170807" cy="13024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Storage tanks</a:t>
              </a:r>
              <a:endParaRPr/>
            </a:p>
          </p:txBody>
        </p:sp>
        <p:sp>
          <p:nvSpPr>
            <p:cNvPr id="1554" name="Google Shape;1554;p112"/>
            <p:cNvSpPr/>
            <p:nvPr/>
          </p:nvSpPr>
          <p:spPr>
            <a:xfrm>
              <a:off x="1606852" y="3040022"/>
              <a:ext cx="2170807" cy="1302484"/>
            </a:xfrm>
            <a:prstGeom prst="rect">
              <a:avLst/>
            </a:prstGeom>
            <a:solidFill>
              <a:srgbClr val="7676DE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5" name="Google Shape;1555;p112"/>
            <p:cNvSpPr txBox="1"/>
            <p:nvPr/>
          </p:nvSpPr>
          <p:spPr>
            <a:xfrm>
              <a:off x="1606852" y="3040022"/>
              <a:ext cx="2170807" cy="13024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Trenches</a:t>
              </a:r>
              <a:endParaRPr/>
            </a:p>
          </p:txBody>
        </p:sp>
        <p:sp>
          <p:nvSpPr>
            <p:cNvPr id="1556" name="Google Shape;1556;p112"/>
            <p:cNvSpPr/>
            <p:nvPr/>
          </p:nvSpPr>
          <p:spPr>
            <a:xfrm>
              <a:off x="3994740" y="3040022"/>
              <a:ext cx="2170807" cy="1302484"/>
            </a:xfrm>
            <a:prstGeom prst="rect">
              <a:avLst/>
            </a:prstGeom>
            <a:solidFill>
              <a:srgbClr val="7676DE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7" name="Google Shape;1557;p112"/>
            <p:cNvSpPr txBox="1"/>
            <p:nvPr/>
          </p:nvSpPr>
          <p:spPr>
            <a:xfrm>
              <a:off x="3994740" y="3040022"/>
              <a:ext cx="2170807" cy="13024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Subways</a:t>
              </a:r>
              <a:endParaRPr/>
            </a:p>
          </p:txBody>
        </p:sp>
      </p:grpSp>
      <p:sp>
        <p:nvSpPr>
          <p:cNvPr descr="Continued on next slide." id="1558" name="Google Shape;1558;p112"/>
          <p:cNvSpPr txBox="1"/>
          <p:nvPr/>
        </p:nvSpPr>
        <p:spPr>
          <a:xfrm>
            <a:off x="5510213" y="629285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2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113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564" name="Google Shape;1564;p113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Hazard Awareness In Underground Spaces</a:t>
            </a:r>
            <a:endParaRPr/>
          </a:p>
        </p:txBody>
      </p:sp>
      <p:grpSp>
        <p:nvGrpSpPr>
          <p:cNvPr id="1565" name="Google Shape;1565;p113"/>
          <p:cNvGrpSpPr/>
          <p:nvPr/>
        </p:nvGrpSpPr>
        <p:grpSpPr>
          <a:xfrm>
            <a:off x="955253" y="1754251"/>
            <a:ext cx="7233493" cy="4340096"/>
            <a:chOff x="269453" y="1651"/>
            <a:chExt cx="7233493" cy="4340096"/>
          </a:xfrm>
        </p:grpSpPr>
        <p:sp>
          <p:nvSpPr>
            <p:cNvPr id="1566" name="Google Shape;1566;p113"/>
            <p:cNvSpPr/>
            <p:nvPr/>
          </p:nvSpPr>
          <p:spPr>
            <a:xfrm>
              <a:off x="269453" y="1651"/>
              <a:ext cx="7233493" cy="4340096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7" name="Google Shape;1567;p113"/>
            <p:cNvSpPr txBox="1"/>
            <p:nvPr/>
          </p:nvSpPr>
          <p:spPr>
            <a:xfrm>
              <a:off x="269453" y="1651"/>
              <a:ext cx="7233493" cy="43400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56200" lIns="156200" spcFirstLastPara="1" rIns="156200" wrap="square" tIns="15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Safety</a:t>
              </a:r>
              <a:endParaRPr/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1435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Arial"/>
                <a:buChar char="•"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Recognize inherent hazards</a:t>
              </a:r>
              <a:endParaRPr/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Arial"/>
                <a:buChar char="•"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Only specially trained technical rescue units should enter to conduct fire suppression</a:t>
              </a:r>
              <a:endParaRPr/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Arial"/>
                <a:buChar char="•"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Fire Fighter II’s role is to keep fire contained until more qualified personnel arrive</a:t>
              </a:r>
              <a:endParaRPr/>
            </a:p>
          </p:txBody>
        </p:sp>
      </p:grpSp>
      <p:sp>
        <p:nvSpPr>
          <p:cNvPr descr="Continued on next slide." id="1568" name="Google Shape;1568;p113"/>
          <p:cNvSpPr txBox="1"/>
          <p:nvPr/>
        </p:nvSpPr>
        <p:spPr>
          <a:xfrm>
            <a:off x="5510213" y="629285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2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p114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574" name="Google Shape;1574;p114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Hazard Awareness In Underground Spaces</a:t>
            </a:r>
            <a:endParaRPr/>
          </a:p>
        </p:txBody>
      </p:sp>
      <p:grpSp>
        <p:nvGrpSpPr>
          <p:cNvPr id="1575" name="Google Shape;1575;p114"/>
          <p:cNvGrpSpPr/>
          <p:nvPr/>
        </p:nvGrpSpPr>
        <p:grpSpPr>
          <a:xfrm>
            <a:off x="685800" y="1752600"/>
            <a:ext cx="7772400" cy="4343400"/>
            <a:chOff x="0" y="0"/>
            <a:chExt cx="7772400" cy="4343400"/>
          </a:xfrm>
        </p:grpSpPr>
        <p:sp>
          <p:nvSpPr>
            <p:cNvPr id="1576" name="Google Shape;1576;p114"/>
            <p:cNvSpPr/>
            <p:nvPr/>
          </p:nvSpPr>
          <p:spPr>
            <a:xfrm rot="5400000">
              <a:off x="3547872" y="-315468"/>
              <a:ext cx="3474720" cy="4974336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CCCEC">
                <a:alpha val="89803"/>
              </a:srgbClr>
            </a:solidFill>
            <a:ln cap="flat" cmpd="sng" w="25400">
              <a:solidFill>
                <a:srgbClr val="CCCCEC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7" name="Google Shape;1577;p114"/>
            <p:cNvSpPr txBox="1"/>
            <p:nvPr/>
          </p:nvSpPr>
          <p:spPr>
            <a:xfrm>
              <a:off x="2798064" y="603962"/>
              <a:ext cx="4804714" cy="31354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175" lIns="72375" spcFirstLastPara="1" rIns="72375" wrap="square" tIns="3617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Oxygen deficiencies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Flammable gases and vapors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Toxic gases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Extreme temperatures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Explosive dusts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Limited entry and egress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Cave-ins or unstable support members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Standing water or other liquids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Utility hazards — Electricity, gas, sewage</a:t>
              </a:r>
              <a:endParaRPr/>
            </a:p>
          </p:txBody>
        </p:sp>
        <p:sp>
          <p:nvSpPr>
            <p:cNvPr id="1578" name="Google Shape;1578;p114"/>
            <p:cNvSpPr/>
            <p:nvPr/>
          </p:nvSpPr>
          <p:spPr>
            <a:xfrm>
              <a:off x="0" y="0"/>
              <a:ext cx="2798064" cy="434340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9" name="Google Shape;1579;p114"/>
            <p:cNvSpPr txBox="1"/>
            <p:nvPr/>
          </p:nvSpPr>
          <p:spPr>
            <a:xfrm>
              <a:off x="136590" y="136590"/>
              <a:ext cx="2524884" cy="4070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Atmospheric and physical hazards</a:t>
              </a:r>
              <a:endParaRPr/>
            </a:p>
          </p:txBody>
        </p:sp>
      </p:grpSp>
      <p:sp>
        <p:nvSpPr>
          <p:cNvPr descr="Continued on next slide." id="1580" name="Google Shape;1580;p114"/>
          <p:cNvSpPr txBox="1"/>
          <p:nvPr/>
        </p:nvSpPr>
        <p:spPr>
          <a:xfrm>
            <a:off x="5510213" y="629285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p115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586" name="Google Shape;1586;p115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Hazard Awareness In Underground Spaces</a:t>
            </a:r>
            <a:endParaRPr/>
          </a:p>
        </p:txBody>
      </p:sp>
      <p:grpSp>
        <p:nvGrpSpPr>
          <p:cNvPr id="1587" name="Google Shape;1587;p115"/>
          <p:cNvGrpSpPr/>
          <p:nvPr/>
        </p:nvGrpSpPr>
        <p:grpSpPr>
          <a:xfrm>
            <a:off x="685800" y="1752600"/>
            <a:ext cx="7772400" cy="4136861"/>
            <a:chOff x="0" y="0"/>
            <a:chExt cx="7772400" cy="4136861"/>
          </a:xfrm>
        </p:grpSpPr>
        <p:sp>
          <p:nvSpPr>
            <p:cNvPr id="1588" name="Google Shape;1588;p115"/>
            <p:cNvSpPr/>
            <p:nvPr/>
          </p:nvSpPr>
          <p:spPr>
            <a:xfrm>
              <a:off x="0" y="0"/>
              <a:ext cx="7772400" cy="2413510"/>
            </a:xfrm>
            <a:prstGeom prst="trapezoid">
              <a:avLst>
                <a:gd fmla="val 25000" name="adj"/>
              </a:avLst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9" name="Google Shape;1589;p115"/>
            <p:cNvSpPr txBox="1"/>
            <p:nvPr/>
          </p:nvSpPr>
          <p:spPr>
            <a:xfrm>
              <a:off x="402252" y="124908"/>
              <a:ext cx="6967896" cy="22886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Plant or building supervisors or other knowledgeable people at the scene may provide valuable information about the fire and hazards</a:t>
              </a:r>
              <a:endParaRPr/>
            </a:p>
          </p:txBody>
        </p:sp>
        <p:sp>
          <p:nvSpPr>
            <p:cNvPr id="1590" name="Google Shape;1590;p115"/>
            <p:cNvSpPr/>
            <p:nvPr/>
          </p:nvSpPr>
          <p:spPr>
            <a:xfrm>
              <a:off x="0" y="2769848"/>
              <a:ext cx="7772400" cy="1367013"/>
            </a:xfrm>
            <a:prstGeom prst="trapezoid">
              <a:avLst>
                <a:gd fmla="val 25000" name="adj"/>
              </a:avLst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1" name="Google Shape;1591;p115"/>
            <p:cNvSpPr txBox="1"/>
            <p:nvPr/>
          </p:nvSpPr>
          <p:spPr>
            <a:xfrm>
              <a:off x="227836" y="2809920"/>
              <a:ext cx="7316729" cy="13269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Preincident plans reduce guesswork</a:t>
              </a:r>
              <a:endParaRPr/>
            </a:p>
          </p:txBody>
        </p:sp>
      </p:grpSp>
      <p:sp>
        <p:nvSpPr>
          <p:cNvPr descr="Continued on next slide." id="1592" name="Google Shape;1592;p115"/>
          <p:cNvSpPr txBox="1"/>
          <p:nvPr/>
        </p:nvSpPr>
        <p:spPr>
          <a:xfrm>
            <a:off x="5510213" y="629285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6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p116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598" name="Google Shape;1598;p116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Hazard Awareness In Underground Spaces</a:t>
            </a:r>
            <a:endParaRPr/>
          </a:p>
        </p:txBody>
      </p:sp>
      <p:grpSp>
        <p:nvGrpSpPr>
          <p:cNvPr id="1599" name="Google Shape;1599;p116"/>
          <p:cNvGrpSpPr/>
          <p:nvPr/>
        </p:nvGrpSpPr>
        <p:grpSpPr>
          <a:xfrm>
            <a:off x="1066791" y="1752600"/>
            <a:ext cx="7350915" cy="4343410"/>
            <a:chOff x="380991" y="0"/>
            <a:chExt cx="7350915" cy="4343410"/>
          </a:xfrm>
        </p:grpSpPr>
        <p:sp>
          <p:nvSpPr>
            <p:cNvPr id="1600" name="Google Shape;1600;p116"/>
            <p:cNvSpPr/>
            <p:nvPr/>
          </p:nvSpPr>
          <p:spPr>
            <a:xfrm>
              <a:off x="380991" y="10"/>
              <a:ext cx="1295419" cy="4343400"/>
            </a:xfrm>
            <a:prstGeom prst="rect">
              <a:avLst/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1" name="Google Shape;1601;p116"/>
            <p:cNvSpPr/>
            <p:nvPr/>
          </p:nvSpPr>
          <p:spPr>
            <a:xfrm>
              <a:off x="1676388" y="0"/>
              <a:ext cx="5972194" cy="43434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2" name="Google Shape;1602;p116"/>
            <p:cNvSpPr txBox="1"/>
            <p:nvPr/>
          </p:nvSpPr>
          <p:spPr>
            <a:xfrm>
              <a:off x="1676388" y="0"/>
              <a:ext cx="2986097" cy="434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Prearranged hazard mitigation plans should include provisions for</a:t>
              </a:r>
              <a:endParaRPr/>
            </a:p>
          </p:txBody>
        </p:sp>
        <p:sp>
          <p:nvSpPr>
            <p:cNvPr id="1603" name="Google Shape;1603;p116"/>
            <p:cNvSpPr/>
            <p:nvPr/>
          </p:nvSpPr>
          <p:spPr>
            <a:xfrm>
              <a:off x="4741049" y="0"/>
              <a:ext cx="2990857" cy="434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4" name="Google Shape;1604;p116"/>
            <p:cNvSpPr txBox="1"/>
            <p:nvPr/>
          </p:nvSpPr>
          <p:spPr>
            <a:xfrm>
              <a:off x="4741049" y="0"/>
              <a:ext cx="2990857" cy="434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7625" lIns="87625" spcFirstLastPara="1" rIns="87625" wrap="square" tIns="87625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Victim and rescuer protection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Control of utilities and other hazards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Communications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Fire extinguishment methods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Ventilation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Lighting</a:t>
              </a:r>
              <a:endParaRPr/>
            </a:p>
          </p:txBody>
        </p:sp>
      </p:grp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8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Google Shape;1609;p117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610" name="Google Shape;1610;p117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 QUESTION</a:t>
            </a:r>
            <a:endParaRPr/>
          </a:p>
        </p:txBody>
      </p:sp>
      <p:sp>
        <p:nvSpPr>
          <p:cNvPr id="1611" name="Google Shape;1611;p117"/>
          <p:cNvSpPr txBox="1"/>
          <p:nvPr>
            <p:ph idx="1" type="body"/>
          </p:nvPr>
        </p:nvSpPr>
        <p:spPr>
          <a:xfrm>
            <a:off x="685800" y="1752600"/>
            <a:ext cx="64008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What hazards exist at incidents involving underground spaces?</a:t>
            </a:r>
            <a:endParaRPr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5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Google Shape;1616;p118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617" name="Google Shape;1617;p118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Learning Objective 4</a:t>
            </a:r>
            <a:endParaRPr/>
          </a:p>
        </p:txBody>
      </p:sp>
      <p:sp>
        <p:nvSpPr>
          <p:cNvPr id="1618" name="Google Shape;1618;p118"/>
          <p:cNvSpPr txBox="1"/>
          <p:nvPr>
            <p:ph idx="1" type="body"/>
          </p:nvPr>
        </p:nvSpPr>
        <p:spPr>
          <a:xfrm>
            <a:off x="685800" y="1752600"/>
            <a:ext cx="7772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914400" lvl="0" marL="9144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	Explain the use of postincident reports.  </a:t>
            </a:r>
            <a:endParaRPr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2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119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624" name="Google Shape;1624;p119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Postincident Reports</a:t>
            </a:r>
            <a:endParaRPr/>
          </a:p>
        </p:txBody>
      </p:sp>
      <p:grpSp>
        <p:nvGrpSpPr>
          <p:cNvPr id="1625" name="Google Shape;1625;p119"/>
          <p:cNvGrpSpPr/>
          <p:nvPr/>
        </p:nvGrpSpPr>
        <p:grpSpPr>
          <a:xfrm>
            <a:off x="685800" y="1822842"/>
            <a:ext cx="7772400" cy="4202915"/>
            <a:chOff x="0" y="70242"/>
            <a:chExt cx="7772400" cy="4202915"/>
          </a:xfrm>
        </p:grpSpPr>
        <p:sp>
          <p:nvSpPr>
            <p:cNvPr id="1626" name="Google Shape;1626;p119"/>
            <p:cNvSpPr/>
            <p:nvPr/>
          </p:nvSpPr>
          <p:spPr>
            <a:xfrm>
              <a:off x="0" y="70242"/>
              <a:ext cx="7772400" cy="794503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7" name="Google Shape;1627;p119"/>
            <p:cNvSpPr txBox="1"/>
            <p:nvPr/>
          </p:nvSpPr>
          <p:spPr>
            <a:xfrm>
              <a:off x="38784" y="109026"/>
              <a:ext cx="7694832" cy="716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Written to describe incident details</a:t>
              </a:r>
              <a:endParaRPr/>
            </a:p>
          </p:txBody>
        </p:sp>
        <p:sp>
          <p:nvSpPr>
            <p:cNvPr id="1628" name="Google Shape;1628;p119"/>
            <p:cNvSpPr/>
            <p:nvPr/>
          </p:nvSpPr>
          <p:spPr>
            <a:xfrm>
              <a:off x="0" y="922345"/>
              <a:ext cx="7772400" cy="794503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9" name="Google Shape;1629;p119"/>
            <p:cNvSpPr txBox="1"/>
            <p:nvPr/>
          </p:nvSpPr>
          <p:spPr>
            <a:xfrm>
              <a:off x="38784" y="961129"/>
              <a:ext cx="7694832" cy="716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Vital to fire department operations</a:t>
              </a:r>
              <a:endParaRPr/>
            </a:p>
          </p:txBody>
        </p:sp>
        <p:sp>
          <p:nvSpPr>
            <p:cNvPr id="1630" name="Google Shape;1630;p119"/>
            <p:cNvSpPr/>
            <p:nvPr/>
          </p:nvSpPr>
          <p:spPr>
            <a:xfrm>
              <a:off x="0" y="1774448"/>
              <a:ext cx="7772400" cy="794503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1" name="Google Shape;1631;p119"/>
            <p:cNvSpPr txBox="1"/>
            <p:nvPr/>
          </p:nvSpPr>
          <p:spPr>
            <a:xfrm>
              <a:off x="38784" y="1813232"/>
              <a:ext cx="7694832" cy="716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Available to the public — Must be complete and written in terminology the public can understand</a:t>
              </a:r>
              <a:endParaRPr/>
            </a:p>
          </p:txBody>
        </p:sp>
        <p:sp>
          <p:nvSpPr>
            <p:cNvPr id="1632" name="Google Shape;1632;p119"/>
            <p:cNvSpPr/>
            <p:nvPr/>
          </p:nvSpPr>
          <p:spPr>
            <a:xfrm>
              <a:off x="0" y="2626551"/>
              <a:ext cx="7772400" cy="794503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3" name="Google Shape;1633;p119"/>
            <p:cNvSpPr txBox="1"/>
            <p:nvPr/>
          </p:nvSpPr>
          <p:spPr>
            <a:xfrm>
              <a:off x="38784" y="2665335"/>
              <a:ext cx="7694832" cy="716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Legal documents — Possible legal consequences if reports are inaccurate or incomplete</a:t>
              </a:r>
              <a:endParaRPr/>
            </a:p>
          </p:txBody>
        </p:sp>
        <p:sp>
          <p:nvSpPr>
            <p:cNvPr id="1634" name="Google Shape;1634;p119"/>
            <p:cNvSpPr/>
            <p:nvPr/>
          </p:nvSpPr>
          <p:spPr>
            <a:xfrm>
              <a:off x="0" y="3478654"/>
              <a:ext cx="7772400" cy="794503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5" name="Google Shape;1635;p119"/>
            <p:cNvSpPr txBox="1"/>
            <p:nvPr/>
          </p:nvSpPr>
          <p:spPr>
            <a:xfrm>
              <a:off x="38784" y="3517438"/>
              <a:ext cx="7694832" cy="716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Fire Fighter II may be assigned to create a postincident report</a:t>
              </a:r>
              <a:endParaRPr/>
            </a:p>
          </p:txBody>
        </p:sp>
      </p:grpSp>
      <p:sp>
        <p:nvSpPr>
          <p:cNvPr descr="Continued on next slide." id="1636" name="Google Shape;1636;p119"/>
          <p:cNvSpPr txBox="1"/>
          <p:nvPr/>
        </p:nvSpPr>
        <p:spPr>
          <a:xfrm>
            <a:off x="5510213" y="629285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2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15" name="Google Shape;215;p12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Establishing Communications</a:t>
            </a:r>
            <a:endParaRPr/>
          </a:p>
        </p:txBody>
      </p:sp>
      <p:grpSp>
        <p:nvGrpSpPr>
          <p:cNvPr id="216" name="Google Shape;216;p12"/>
          <p:cNvGrpSpPr/>
          <p:nvPr/>
        </p:nvGrpSpPr>
        <p:grpSpPr>
          <a:xfrm>
            <a:off x="685800" y="1798860"/>
            <a:ext cx="7772400" cy="4250880"/>
            <a:chOff x="0" y="46260"/>
            <a:chExt cx="7772400" cy="4250880"/>
          </a:xfrm>
        </p:grpSpPr>
        <p:sp>
          <p:nvSpPr>
            <p:cNvPr id="217" name="Google Shape;217;p12"/>
            <p:cNvSpPr/>
            <p:nvPr/>
          </p:nvSpPr>
          <p:spPr>
            <a:xfrm>
              <a:off x="0" y="46260"/>
              <a:ext cx="7772400" cy="1319759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2"/>
            <p:cNvSpPr txBox="1"/>
            <p:nvPr/>
          </p:nvSpPr>
          <p:spPr>
            <a:xfrm>
              <a:off x="64425" y="110685"/>
              <a:ext cx="7643550" cy="11909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Incoming IC should be able to handle these communications without incident if communications have been established correctly</a:t>
              </a:r>
              <a:endParaRPr/>
            </a:p>
          </p:txBody>
        </p:sp>
        <p:sp>
          <p:nvSpPr>
            <p:cNvPr id="219" name="Google Shape;219;p12"/>
            <p:cNvSpPr/>
            <p:nvPr/>
          </p:nvSpPr>
          <p:spPr>
            <a:xfrm>
              <a:off x="0" y="1366020"/>
              <a:ext cx="7772400" cy="2931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12"/>
            <p:cNvSpPr txBox="1"/>
            <p:nvPr/>
          </p:nvSpPr>
          <p:spPr>
            <a:xfrm>
              <a:off x="0" y="1366020"/>
              <a:ext cx="7772400" cy="2931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0475" lIns="246750" spcFirstLastPara="1" rIns="170675" wrap="square" tIns="3047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Periodic progress reports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Transfer of Command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Change in Command Post location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Progress (or lack of) toward incident stabilization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Direction of fire spread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Exposures by direction, height, occupancy, and distance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Unanticipated actions or events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Anticipated actions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Need for additional resources</a:t>
              </a:r>
              <a:endParaRPr/>
            </a:p>
          </p:txBody>
        </p:sp>
      </p:grpSp>
      <p:sp>
        <p:nvSpPr>
          <p:cNvPr descr="Continued on next slide." id="221" name="Google Shape;221;p12"/>
          <p:cNvSpPr txBox="1"/>
          <p:nvPr/>
        </p:nvSpPr>
        <p:spPr>
          <a:xfrm>
            <a:off x="5638800" y="6262688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0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Google Shape;1641;p120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642" name="Google Shape;1642;p120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Postincident Reports</a:t>
            </a:r>
            <a:endParaRPr/>
          </a:p>
        </p:txBody>
      </p:sp>
      <p:grpSp>
        <p:nvGrpSpPr>
          <p:cNvPr id="1643" name="Google Shape;1643;p120"/>
          <p:cNvGrpSpPr/>
          <p:nvPr/>
        </p:nvGrpSpPr>
        <p:grpSpPr>
          <a:xfrm>
            <a:off x="838200" y="1914930"/>
            <a:ext cx="7543800" cy="3942540"/>
            <a:chOff x="0" y="238530"/>
            <a:chExt cx="7543800" cy="3942540"/>
          </a:xfrm>
        </p:grpSpPr>
        <p:sp>
          <p:nvSpPr>
            <p:cNvPr id="1644" name="Google Shape;1644;p120"/>
            <p:cNvSpPr/>
            <p:nvPr/>
          </p:nvSpPr>
          <p:spPr>
            <a:xfrm>
              <a:off x="0" y="238530"/>
              <a:ext cx="7543800" cy="638819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5" name="Google Shape;1645;p120"/>
            <p:cNvSpPr txBox="1"/>
            <p:nvPr/>
          </p:nvSpPr>
          <p:spPr>
            <a:xfrm>
              <a:off x="31185" y="269715"/>
              <a:ext cx="7481430" cy="6076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Information in postincident reports is used for</a:t>
              </a:r>
              <a:endParaRPr/>
            </a:p>
          </p:txBody>
        </p:sp>
        <p:sp>
          <p:nvSpPr>
            <p:cNvPr id="1646" name="Google Shape;1646;p120"/>
            <p:cNvSpPr/>
            <p:nvPr/>
          </p:nvSpPr>
          <p:spPr>
            <a:xfrm>
              <a:off x="0" y="877350"/>
              <a:ext cx="7543800" cy="33037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7" name="Google Shape;1647;p120"/>
            <p:cNvSpPr txBox="1"/>
            <p:nvPr/>
          </p:nvSpPr>
          <p:spPr>
            <a:xfrm>
              <a:off x="0" y="877350"/>
              <a:ext cx="7543800" cy="33037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5550" lIns="239500" spcFirstLastPara="1" rIns="199125" wrap="square" tIns="3555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Assessing departmental needs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Budgeting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Determining trends in types of responses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Determining trends in firefighter injuries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Providing information for national fire safety data bases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Determining trends in fire cause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Determining requirements for fire and life safety education programs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Providing information to insurance rating agencies</a:t>
              </a:r>
              <a:endParaRPr/>
            </a:p>
          </p:txBody>
        </p:sp>
      </p:grpSp>
      <p:sp>
        <p:nvSpPr>
          <p:cNvPr descr="Continued on next slide." id="1648" name="Google Shape;1648;p120"/>
          <p:cNvSpPr txBox="1"/>
          <p:nvPr/>
        </p:nvSpPr>
        <p:spPr>
          <a:xfrm>
            <a:off x="5510213" y="629285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2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121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654" name="Google Shape;1654;p121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Postincident Reports</a:t>
            </a:r>
            <a:endParaRPr/>
          </a:p>
        </p:txBody>
      </p:sp>
      <p:grpSp>
        <p:nvGrpSpPr>
          <p:cNvPr id="1655" name="Google Shape;1655;p121"/>
          <p:cNvGrpSpPr/>
          <p:nvPr/>
        </p:nvGrpSpPr>
        <p:grpSpPr>
          <a:xfrm>
            <a:off x="1143000" y="1510965"/>
            <a:ext cx="6858000" cy="575639"/>
            <a:chOff x="0" y="1644"/>
            <a:chExt cx="6858000" cy="575639"/>
          </a:xfrm>
        </p:grpSpPr>
        <p:sp>
          <p:nvSpPr>
            <p:cNvPr id="1656" name="Google Shape;1656;p121"/>
            <p:cNvSpPr/>
            <p:nvPr/>
          </p:nvSpPr>
          <p:spPr>
            <a:xfrm>
              <a:off x="0" y="1644"/>
              <a:ext cx="6858000" cy="575639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7" name="Google Shape;1657;p121"/>
            <p:cNvSpPr txBox="1"/>
            <p:nvPr/>
          </p:nvSpPr>
          <p:spPr>
            <a:xfrm>
              <a:off x="28100" y="29744"/>
              <a:ext cx="6801800" cy="5194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Generally based on a form or checklist</a:t>
              </a:r>
              <a:endParaRPr/>
            </a:p>
          </p:txBody>
        </p:sp>
      </p:grpSp>
      <p:pic>
        <p:nvPicPr>
          <p:cNvPr descr="example of a post incident report, see instructor for more information" id="1658" name="Google Shape;1658;p1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" y="2049463"/>
            <a:ext cx="3278188" cy="42433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xample of a post incident report, see instructor for more information" id="1659" name="Google Shape;1659;p1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32363" y="2046288"/>
            <a:ext cx="3092450" cy="4002087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ntinued on next slide." id="1660" name="Google Shape;1660;p121"/>
          <p:cNvSpPr txBox="1"/>
          <p:nvPr/>
        </p:nvSpPr>
        <p:spPr>
          <a:xfrm>
            <a:off x="5510213" y="629285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4" name="Shape 1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5" name="Google Shape;1665;p122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666" name="Google Shape;1666;p122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Postincident Reports</a:t>
            </a:r>
            <a:endParaRPr/>
          </a:p>
        </p:txBody>
      </p:sp>
      <p:grpSp>
        <p:nvGrpSpPr>
          <p:cNvPr id="1667" name="Google Shape;1667;p122"/>
          <p:cNvGrpSpPr/>
          <p:nvPr/>
        </p:nvGrpSpPr>
        <p:grpSpPr>
          <a:xfrm>
            <a:off x="842090" y="1660921"/>
            <a:ext cx="7764619" cy="4289822"/>
            <a:chOff x="3890" y="0"/>
            <a:chExt cx="7764619" cy="4289822"/>
          </a:xfrm>
        </p:grpSpPr>
        <p:sp>
          <p:nvSpPr>
            <p:cNvPr id="1668" name="Google Shape;1668;p122"/>
            <p:cNvSpPr/>
            <p:nvPr/>
          </p:nvSpPr>
          <p:spPr>
            <a:xfrm rot="-5400000">
              <a:off x="-270028" y="273918"/>
              <a:ext cx="4289822" cy="3741985"/>
            </a:xfrm>
            <a:prstGeom prst="flowChartManualOperation">
              <a:avLst/>
            </a:prstGeom>
            <a:solidFill>
              <a:srgbClr val="191966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9" name="Google Shape;1669;p122"/>
            <p:cNvSpPr txBox="1"/>
            <p:nvPr/>
          </p:nvSpPr>
          <p:spPr>
            <a:xfrm>
              <a:off x="3891" y="857963"/>
              <a:ext cx="3741985" cy="2573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6850" spcFirstLastPara="1" rIns="19955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NFPA 901 — </a:t>
              </a:r>
              <a:r>
                <a:rPr b="1" i="1" lang="en-US" sz="3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Standard Classifications for Incident Reporting and Fire Protection Data</a:t>
              </a:r>
              <a:endParaRPr b="1" i="0" sz="3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122"/>
            <p:cNvSpPr/>
            <p:nvPr/>
          </p:nvSpPr>
          <p:spPr>
            <a:xfrm rot="-5400000">
              <a:off x="3752606" y="273918"/>
              <a:ext cx="4289822" cy="3741985"/>
            </a:xfrm>
            <a:prstGeom prst="flowChartManualOperation">
              <a:avLst/>
            </a:prstGeom>
            <a:solidFill>
              <a:srgbClr val="262699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1" name="Google Shape;1671;p122"/>
            <p:cNvSpPr txBox="1"/>
            <p:nvPr/>
          </p:nvSpPr>
          <p:spPr>
            <a:xfrm>
              <a:off x="4026525" y="857963"/>
              <a:ext cx="3741985" cy="2573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6850" spcFirstLastPara="1" rIns="19955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NFIRS —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085"/>
                </a:spcBef>
                <a:spcAft>
                  <a:spcPts val="0"/>
                </a:spcAft>
                <a:buNone/>
              </a:pPr>
              <a:r>
                <a:rPr b="1" i="0" lang="en-US" sz="3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National Fire Incident Reporting System</a:t>
              </a:r>
              <a:endParaRPr/>
            </a:p>
          </p:txBody>
        </p:sp>
      </p:grpSp>
      <p:sp>
        <p:nvSpPr>
          <p:cNvPr descr="Continued on next slide." id="1672" name="Google Shape;1672;p122"/>
          <p:cNvSpPr txBox="1"/>
          <p:nvPr/>
        </p:nvSpPr>
        <p:spPr>
          <a:xfrm>
            <a:off x="5510213" y="629285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6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p123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678" name="Google Shape;1678;p123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Postincident Reports</a:t>
            </a:r>
            <a:endParaRPr/>
          </a:p>
        </p:txBody>
      </p:sp>
      <p:grpSp>
        <p:nvGrpSpPr>
          <p:cNvPr id="1679" name="Google Shape;1679;p123"/>
          <p:cNvGrpSpPr/>
          <p:nvPr/>
        </p:nvGrpSpPr>
        <p:grpSpPr>
          <a:xfrm>
            <a:off x="838200" y="1828892"/>
            <a:ext cx="7772400" cy="3953880"/>
            <a:chOff x="0" y="167971"/>
            <a:chExt cx="7772400" cy="3953880"/>
          </a:xfrm>
        </p:grpSpPr>
        <p:sp>
          <p:nvSpPr>
            <p:cNvPr id="1680" name="Google Shape;1680;p123"/>
            <p:cNvSpPr/>
            <p:nvPr/>
          </p:nvSpPr>
          <p:spPr>
            <a:xfrm>
              <a:off x="0" y="167971"/>
              <a:ext cx="7772400" cy="111384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1" name="Google Shape;1681;p123"/>
            <p:cNvSpPr txBox="1"/>
            <p:nvPr/>
          </p:nvSpPr>
          <p:spPr>
            <a:xfrm>
              <a:off x="54373" y="222344"/>
              <a:ext cx="7663654" cy="10050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General information that may be required on incident reports</a:t>
              </a:r>
              <a:endParaRPr/>
            </a:p>
          </p:txBody>
        </p:sp>
        <p:sp>
          <p:nvSpPr>
            <p:cNvPr id="1682" name="Google Shape;1682;p123"/>
            <p:cNvSpPr/>
            <p:nvPr/>
          </p:nvSpPr>
          <p:spPr>
            <a:xfrm>
              <a:off x="0" y="1281811"/>
              <a:ext cx="7772400" cy="2840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3" name="Google Shape;1683;p123"/>
            <p:cNvSpPr txBox="1"/>
            <p:nvPr/>
          </p:nvSpPr>
          <p:spPr>
            <a:xfrm>
              <a:off x="0" y="1281811"/>
              <a:ext cx="7772400" cy="2840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5550" lIns="246750" spcFirstLastPara="1" rIns="199125" wrap="square" tIns="3555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Fire department name, incident number, district name/number, shift number, and number of alarms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Names and addresses of occupant(s) and/or owner(s)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Type of structure, primary use, construction type, and number of stories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How the emergency was reported (9-1-1, walk-in, radio)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Type of call (fire, rescue, medical)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Action taken (investigation, extinguishment, rescue)</a:t>
              </a:r>
              <a:endParaRPr/>
            </a:p>
          </p:txBody>
        </p:sp>
      </p:grpSp>
      <p:sp>
        <p:nvSpPr>
          <p:cNvPr descr="Continued on next slide." id="1684" name="Google Shape;1684;p123"/>
          <p:cNvSpPr txBox="1"/>
          <p:nvPr/>
        </p:nvSpPr>
        <p:spPr>
          <a:xfrm>
            <a:off x="5510213" y="629285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8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124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690" name="Google Shape;1690;p124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Postincident Reports</a:t>
            </a:r>
            <a:endParaRPr/>
          </a:p>
        </p:txBody>
      </p:sp>
      <p:grpSp>
        <p:nvGrpSpPr>
          <p:cNvPr id="1691" name="Google Shape;1691;p124"/>
          <p:cNvGrpSpPr/>
          <p:nvPr/>
        </p:nvGrpSpPr>
        <p:grpSpPr>
          <a:xfrm>
            <a:off x="838200" y="1731827"/>
            <a:ext cx="7772400" cy="4148010"/>
            <a:chOff x="0" y="70906"/>
            <a:chExt cx="7772400" cy="4148010"/>
          </a:xfrm>
        </p:grpSpPr>
        <p:sp>
          <p:nvSpPr>
            <p:cNvPr id="1692" name="Google Shape;1692;p124"/>
            <p:cNvSpPr/>
            <p:nvPr/>
          </p:nvSpPr>
          <p:spPr>
            <a:xfrm>
              <a:off x="0" y="70906"/>
              <a:ext cx="7772400" cy="107406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3" name="Google Shape;1693;p124"/>
            <p:cNvSpPr txBox="1"/>
            <p:nvPr/>
          </p:nvSpPr>
          <p:spPr>
            <a:xfrm>
              <a:off x="52431" y="123337"/>
              <a:ext cx="7667538" cy="9691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2850" lIns="102850" spcFirstLastPara="1" rIns="102850" wrap="square" tIns="1028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General information that may be required on incident reports</a:t>
              </a:r>
              <a:endParaRPr/>
            </a:p>
          </p:txBody>
        </p:sp>
        <p:sp>
          <p:nvSpPr>
            <p:cNvPr id="1694" name="Google Shape;1694;p124"/>
            <p:cNvSpPr/>
            <p:nvPr/>
          </p:nvSpPr>
          <p:spPr>
            <a:xfrm>
              <a:off x="0" y="1144966"/>
              <a:ext cx="7772400" cy="3073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5" name="Google Shape;1695;p124"/>
            <p:cNvSpPr txBox="1"/>
            <p:nvPr/>
          </p:nvSpPr>
          <p:spPr>
            <a:xfrm>
              <a:off x="0" y="1144966"/>
              <a:ext cx="7772400" cy="3073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246750" spcFirstLastPara="1" rIns="192000" wrap="square" tIns="34275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Char char="•"/>
              </a:pPr>
              <a:r>
                <a:rPr b="1" i="0" lang="en-US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Property use information (single-family dwelling, commercial property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Char char="•"/>
              </a:pPr>
              <a:r>
                <a:rPr b="1" i="0" lang="en-US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Number of injuries and/or fatalities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Char char="•"/>
              </a:pPr>
              <a:r>
                <a:rPr b="1" i="0" lang="en-US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Number of personnel and type of apparatus that responded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Char char="•"/>
              </a:pPr>
              <a:r>
                <a:rPr b="1" i="0" lang="en-US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How and where the fire started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Char char="•"/>
              </a:pPr>
              <a:r>
                <a:rPr b="1" i="0" lang="en-US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Method used to extinguish the fire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Char char="•"/>
              </a:pPr>
              <a:r>
                <a:rPr b="1" i="0" lang="en-US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Estimated cost of damage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Char char="•"/>
              </a:pPr>
              <a:r>
                <a:rPr b="1" i="0" lang="en-US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Remarks/comments (usually a narrative of the incident written by the officer in charge)</a:t>
              </a:r>
              <a:endParaRPr/>
            </a:p>
          </p:txBody>
        </p:sp>
      </p:grp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9" name="Shape 1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" name="Google Shape;1700;p125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01" name="Google Shape;1701;p125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 QUESTIONS</a:t>
            </a:r>
            <a:endParaRPr/>
          </a:p>
        </p:txBody>
      </p:sp>
      <p:sp>
        <p:nvSpPr>
          <p:cNvPr id="1702" name="Google Shape;1702;p125"/>
          <p:cNvSpPr txBox="1"/>
          <p:nvPr>
            <p:ph idx="1" type="body"/>
          </p:nvPr>
        </p:nvSpPr>
        <p:spPr>
          <a:xfrm>
            <a:off x="685800" y="1752600"/>
            <a:ext cx="65532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Why are postincident reports created?</a:t>
            </a:r>
            <a:endParaRPr/>
          </a:p>
          <a:p>
            <a:pPr indent="-914400" lvl="0" marL="9144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Why must information contained in postincident reports be complete and accurate?</a:t>
            </a:r>
            <a:endParaRPr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6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p126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08" name="Google Shape;1708;p126"/>
          <p:cNvSpPr txBox="1"/>
          <p:nvPr>
            <p:ph type="title"/>
          </p:nvPr>
        </p:nvSpPr>
        <p:spPr>
          <a:xfrm>
            <a:off x="685800" y="609600"/>
            <a:ext cx="6934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QUESTIONS</a:t>
            </a:r>
            <a:endParaRPr/>
          </a:p>
        </p:txBody>
      </p:sp>
      <p:sp>
        <p:nvSpPr>
          <p:cNvPr id="1709" name="Google Shape;1709;p126"/>
          <p:cNvSpPr txBox="1"/>
          <p:nvPr/>
        </p:nvSpPr>
        <p:spPr>
          <a:xfrm>
            <a:off x="533400" y="1905000"/>
            <a:ext cx="82296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-914400" lvl="0" marL="91440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Are there any questions about this content?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3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27" name="Google Shape;227;p13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Establishing Communications</a:t>
            </a:r>
            <a:endParaRPr/>
          </a:p>
        </p:txBody>
      </p:sp>
      <p:grpSp>
        <p:nvGrpSpPr>
          <p:cNvPr id="228" name="Google Shape;228;p13"/>
          <p:cNvGrpSpPr/>
          <p:nvPr/>
        </p:nvGrpSpPr>
        <p:grpSpPr>
          <a:xfrm>
            <a:off x="685800" y="1801627"/>
            <a:ext cx="7772400" cy="4245345"/>
            <a:chOff x="0" y="49027"/>
            <a:chExt cx="7772400" cy="4245345"/>
          </a:xfrm>
        </p:grpSpPr>
        <p:sp>
          <p:nvSpPr>
            <p:cNvPr id="229" name="Google Shape;229;p13"/>
            <p:cNvSpPr/>
            <p:nvPr/>
          </p:nvSpPr>
          <p:spPr>
            <a:xfrm>
              <a:off x="0" y="49027"/>
              <a:ext cx="7772400" cy="935415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13"/>
            <p:cNvSpPr txBox="1"/>
            <p:nvPr/>
          </p:nvSpPr>
          <p:spPr>
            <a:xfrm>
              <a:off x="45663" y="94690"/>
              <a:ext cx="7681074" cy="8440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8575" lIns="148575" spcFirstLastPara="1" rIns="148575" wrap="square" tIns="14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Reports</a:t>
              </a:r>
              <a:endParaRPr/>
            </a:p>
          </p:txBody>
        </p:sp>
        <p:sp>
          <p:nvSpPr>
            <p:cNvPr id="231" name="Google Shape;231;p13"/>
            <p:cNvSpPr/>
            <p:nvPr/>
          </p:nvSpPr>
          <p:spPr>
            <a:xfrm>
              <a:off x="0" y="984442"/>
              <a:ext cx="7772400" cy="33099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13"/>
            <p:cNvSpPr txBox="1"/>
            <p:nvPr/>
          </p:nvSpPr>
          <p:spPr>
            <a:xfrm>
              <a:off x="0" y="984442"/>
              <a:ext cx="7772400" cy="33099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9525" lIns="246750" spcFirstLastPara="1" rIns="277350" wrap="square" tIns="49525">
              <a:noAutofit/>
            </a:bodyPr>
            <a:lstStyle/>
            <a:p>
              <a:pPr indent="-285750" lvl="1" marL="2857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Char char="•"/>
              </a:pPr>
              <a:r>
                <a:rPr b="1" i="0" lang="en-US" sz="3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Telecommunications center may be assigned to provide periodic transmissions at designated intervals</a:t>
              </a:r>
              <a:endParaRPr/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Char char="•"/>
              </a:pPr>
              <a:r>
                <a:rPr b="1" i="0" lang="en-US" sz="3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Individual units provide tactical progress reports to IC</a:t>
              </a:r>
              <a:endParaRPr/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Char char="•"/>
              </a:pPr>
              <a:r>
                <a:rPr b="1" i="0" lang="en-US" sz="3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Reports must be accurate and concise</a:t>
              </a:r>
              <a:endParaRPr/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/>
                <a:buChar char="•"/>
              </a:pPr>
              <a:r>
                <a:rPr b="1" i="0" lang="en-US" sz="3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Form is based on SOPs</a:t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4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38" name="Google Shape;238;p14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Conducting Size-Up</a:t>
            </a:r>
            <a:endParaRPr/>
          </a:p>
        </p:txBody>
      </p:sp>
      <p:grpSp>
        <p:nvGrpSpPr>
          <p:cNvPr id="239" name="Google Shape;239;p14"/>
          <p:cNvGrpSpPr/>
          <p:nvPr/>
        </p:nvGrpSpPr>
        <p:grpSpPr>
          <a:xfrm>
            <a:off x="990600" y="1833562"/>
            <a:ext cx="3352800" cy="2011680"/>
            <a:chOff x="0" y="354329"/>
            <a:chExt cx="3352800" cy="2011680"/>
          </a:xfrm>
        </p:grpSpPr>
        <p:sp>
          <p:nvSpPr>
            <p:cNvPr id="240" name="Google Shape;240;p14"/>
            <p:cNvSpPr/>
            <p:nvPr/>
          </p:nvSpPr>
          <p:spPr>
            <a:xfrm>
              <a:off x="0" y="354329"/>
              <a:ext cx="3352800" cy="2011680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14"/>
            <p:cNvSpPr txBox="1"/>
            <p:nvPr/>
          </p:nvSpPr>
          <p:spPr>
            <a:xfrm>
              <a:off x="0" y="354329"/>
              <a:ext cx="3352800" cy="20116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2850" lIns="102850" spcFirstLastPara="1" rIns="102850" wrap="square" tIns="102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Incident management should reflect overall incident priorities</a:t>
              </a:r>
              <a:endParaRPr/>
            </a:p>
          </p:txBody>
        </p:sp>
      </p:grpSp>
      <p:grpSp>
        <p:nvGrpSpPr>
          <p:cNvPr id="242" name="Google Shape;242;p14"/>
          <p:cNvGrpSpPr/>
          <p:nvPr/>
        </p:nvGrpSpPr>
        <p:grpSpPr>
          <a:xfrm>
            <a:off x="3886200" y="1714500"/>
            <a:ext cx="4800599" cy="4343400"/>
            <a:chOff x="0" y="0"/>
            <a:chExt cx="4800599" cy="4343400"/>
          </a:xfrm>
        </p:grpSpPr>
        <p:sp>
          <p:nvSpPr>
            <p:cNvPr id="243" name="Google Shape;243;p14"/>
            <p:cNvSpPr/>
            <p:nvPr/>
          </p:nvSpPr>
          <p:spPr>
            <a:xfrm>
              <a:off x="0" y="0"/>
              <a:ext cx="4174434" cy="4343400"/>
            </a:xfrm>
            <a:prstGeom prst="triangle">
              <a:avLst>
                <a:gd fmla="val 50000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087217" y="436672"/>
              <a:ext cx="2713382" cy="1028164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14"/>
            <p:cNvSpPr txBox="1"/>
            <p:nvPr/>
          </p:nvSpPr>
          <p:spPr>
            <a:xfrm>
              <a:off x="2137408" y="486863"/>
              <a:ext cx="2613000" cy="9277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Life safety</a:t>
              </a:r>
              <a:endParaRPr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2087217" y="1593357"/>
              <a:ext cx="2713382" cy="1028164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14"/>
            <p:cNvSpPr txBox="1"/>
            <p:nvPr/>
          </p:nvSpPr>
          <p:spPr>
            <a:xfrm>
              <a:off x="2137408" y="1643548"/>
              <a:ext cx="2613000" cy="9277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Incident stabilization</a:t>
              </a:r>
              <a:endParaRPr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087217" y="2750042"/>
              <a:ext cx="2713382" cy="1028164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14"/>
            <p:cNvSpPr txBox="1"/>
            <p:nvPr/>
          </p:nvSpPr>
          <p:spPr>
            <a:xfrm>
              <a:off x="2137408" y="2800233"/>
              <a:ext cx="2613000" cy="9277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Property conservation</a:t>
              </a:r>
              <a:endParaRPr/>
            </a:p>
          </p:txBody>
        </p:sp>
      </p:grpSp>
      <p:sp>
        <p:nvSpPr>
          <p:cNvPr descr="Continued on next slide." id="250" name="Google Shape;250;p14"/>
          <p:cNvSpPr txBox="1"/>
          <p:nvPr/>
        </p:nvSpPr>
        <p:spPr>
          <a:xfrm>
            <a:off x="5334000" y="6262688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5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56" name="Google Shape;256;p15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Conducting Size-Up</a:t>
            </a:r>
            <a:endParaRPr/>
          </a:p>
        </p:txBody>
      </p:sp>
      <p:grpSp>
        <p:nvGrpSpPr>
          <p:cNvPr id="257" name="Google Shape;257;p15"/>
          <p:cNvGrpSpPr/>
          <p:nvPr/>
        </p:nvGrpSpPr>
        <p:grpSpPr>
          <a:xfrm>
            <a:off x="838200" y="1676400"/>
            <a:ext cx="7924800" cy="4406857"/>
            <a:chOff x="0" y="0"/>
            <a:chExt cx="7924800" cy="4406857"/>
          </a:xfrm>
        </p:grpSpPr>
        <p:sp>
          <p:nvSpPr>
            <p:cNvPr id="258" name="Google Shape;258;p15"/>
            <p:cNvSpPr/>
            <p:nvPr/>
          </p:nvSpPr>
          <p:spPr>
            <a:xfrm>
              <a:off x="0" y="0"/>
              <a:ext cx="7924800" cy="637065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15"/>
            <p:cNvSpPr txBox="1"/>
            <p:nvPr/>
          </p:nvSpPr>
          <p:spPr>
            <a:xfrm>
              <a:off x="31099" y="31099"/>
              <a:ext cx="7862602" cy="6059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Ongoing process of evaluating an emergency</a:t>
              </a:r>
              <a:endParaRPr/>
            </a:p>
          </p:txBody>
        </p:sp>
        <p:sp>
          <p:nvSpPr>
            <p:cNvPr id="260" name="Google Shape;260;p15"/>
            <p:cNvSpPr/>
            <p:nvPr/>
          </p:nvSpPr>
          <p:spPr>
            <a:xfrm>
              <a:off x="0" y="649807"/>
              <a:ext cx="7924800" cy="3757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15"/>
            <p:cNvSpPr txBox="1"/>
            <p:nvPr/>
          </p:nvSpPr>
          <p:spPr>
            <a:xfrm>
              <a:off x="0" y="649807"/>
              <a:ext cx="7924800" cy="3757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1900" lIns="251600" spcFirstLastPara="1" rIns="234675" wrap="square" tIns="419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What has happened (nature and scope of the incident)? 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52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What is happening?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52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What is likely to happen?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52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What resources are available with the initial response?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52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What actions are necessary to affect control?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52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What additional resources will be needed to mitigate the incident?</a:t>
              </a:r>
              <a:endParaRPr/>
            </a:p>
          </p:txBody>
        </p:sp>
      </p:grpSp>
      <p:sp>
        <p:nvSpPr>
          <p:cNvPr descr="Continued on next slide." id="262" name="Google Shape;262;p15"/>
          <p:cNvSpPr txBox="1"/>
          <p:nvPr/>
        </p:nvSpPr>
        <p:spPr>
          <a:xfrm>
            <a:off x="5638800" y="621665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6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68" name="Google Shape;268;p16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Conducting Size-Up</a:t>
            </a:r>
            <a:endParaRPr/>
          </a:p>
        </p:txBody>
      </p:sp>
      <p:grpSp>
        <p:nvGrpSpPr>
          <p:cNvPr id="269" name="Google Shape;269;p16"/>
          <p:cNvGrpSpPr/>
          <p:nvPr/>
        </p:nvGrpSpPr>
        <p:grpSpPr>
          <a:xfrm>
            <a:off x="685800" y="2046832"/>
            <a:ext cx="7772400" cy="3754935"/>
            <a:chOff x="0" y="294232"/>
            <a:chExt cx="7772400" cy="3754935"/>
          </a:xfrm>
        </p:grpSpPr>
        <p:sp>
          <p:nvSpPr>
            <p:cNvPr id="270" name="Google Shape;270;p16"/>
            <p:cNvSpPr/>
            <p:nvPr/>
          </p:nvSpPr>
          <p:spPr>
            <a:xfrm>
              <a:off x="0" y="294232"/>
              <a:ext cx="7772400" cy="1048365"/>
            </a:xfrm>
            <a:prstGeom prst="rect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16"/>
            <p:cNvSpPr txBox="1"/>
            <p:nvPr/>
          </p:nvSpPr>
          <p:spPr>
            <a:xfrm>
              <a:off x="0" y="294232"/>
              <a:ext cx="7772400" cy="10483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7850" lIns="206225" spcFirstLastPara="1" rIns="206225" wrap="square" tIns="117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IC must integrate information gathered during size-up with the strategic goals</a:t>
              </a:r>
              <a:endParaRPr/>
            </a:p>
          </p:txBody>
        </p:sp>
        <p:sp>
          <p:nvSpPr>
            <p:cNvPr id="272" name="Google Shape;272;p16"/>
            <p:cNvSpPr/>
            <p:nvPr/>
          </p:nvSpPr>
          <p:spPr>
            <a:xfrm>
              <a:off x="0" y="1342597"/>
              <a:ext cx="7772400" cy="2706570"/>
            </a:xfrm>
            <a:prstGeom prst="rect">
              <a:avLst/>
            </a:prstGeom>
            <a:solidFill>
              <a:srgbClr val="CCCCEC">
                <a:alpha val="89803"/>
              </a:srgbClr>
            </a:solidFill>
            <a:ln cap="flat" cmpd="sng" w="25400">
              <a:solidFill>
                <a:srgbClr val="CCCCEC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16"/>
            <p:cNvSpPr txBox="1"/>
            <p:nvPr/>
          </p:nvSpPr>
          <p:spPr>
            <a:xfrm>
              <a:off x="0" y="1342597"/>
              <a:ext cx="7772400" cy="27065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32025" lIns="154675" spcFirstLastPara="1" rIns="206225" wrap="square" tIns="154675">
              <a:noAutofit/>
            </a:bodyPr>
            <a:lstStyle/>
            <a:p>
              <a:pPr indent="-285750" lvl="1" marL="2857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900"/>
                <a:buFont typeface="Arial"/>
                <a:buChar char="•"/>
              </a:pPr>
              <a:r>
                <a:rPr b="1" i="0" lang="en-US" sz="2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Information gathered while responding </a:t>
              </a:r>
              <a:endParaRPr/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435"/>
                </a:spcBef>
                <a:spcAft>
                  <a:spcPts val="0"/>
                </a:spcAft>
                <a:buClr>
                  <a:schemeClr val="dk1"/>
                </a:buClr>
                <a:buSzPts val="2900"/>
                <a:buFont typeface="Arial"/>
                <a:buChar char="•"/>
              </a:pPr>
              <a:r>
                <a:rPr b="1" i="0" lang="en-US" sz="2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Information from initial 360-degree size-up</a:t>
              </a:r>
              <a:endParaRPr/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435"/>
                </a:spcBef>
                <a:spcAft>
                  <a:spcPts val="0"/>
                </a:spcAft>
                <a:buClr>
                  <a:schemeClr val="dk1"/>
                </a:buClr>
                <a:buSzPts val="2900"/>
                <a:buFont typeface="Arial"/>
                <a:buChar char="•"/>
              </a:pPr>
              <a:r>
                <a:rPr b="1" i="0" lang="en-US" sz="2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Life safety information</a:t>
              </a:r>
              <a:endParaRPr/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435"/>
                </a:spcBef>
                <a:spcAft>
                  <a:spcPts val="0"/>
                </a:spcAft>
                <a:buClr>
                  <a:schemeClr val="dk1"/>
                </a:buClr>
                <a:buSzPts val="2900"/>
                <a:buFont typeface="Arial"/>
                <a:buChar char="•"/>
              </a:pPr>
              <a:r>
                <a:rPr b="1" i="0" lang="en-US" sz="2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Fire behavior indicators</a:t>
              </a:r>
              <a:endParaRPr/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435"/>
                </a:spcBef>
                <a:spcAft>
                  <a:spcPts val="0"/>
                </a:spcAft>
                <a:buClr>
                  <a:schemeClr val="dk1"/>
                </a:buClr>
                <a:buSzPts val="2900"/>
                <a:buFont typeface="Arial"/>
                <a:buChar char="•"/>
              </a:pPr>
              <a:r>
                <a:rPr b="1" i="0" lang="en-US" sz="2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Evaluations of fire growth and development</a:t>
              </a: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7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79" name="Google Shape;279;p17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Size-Up While Responding</a:t>
            </a:r>
            <a:endParaRPr/>
          </a:p>
        </p:txBody>
      </p:sp>
      <p:grpSp>
        <p:nvGrpSpPr>
          <p:cNvPr id="280" name="Google Shape;280;p17"/>
          <p:cNvGrpSpPr/>
          <p:nvPr/>
        </p:nvGrpSpPr>
        <p:grpSpPr>
          <a:xfrm>
            <a:off x="904041" y="1372941"/>
            <a:ext cx="7335916" cy="4493117"/>
            <a:chOff x="599241" y="1341"/>
            <a:chExt cx="7335916" cy="4493117"/>
          </a:xfrm>
        </p:grpSpPr>
        <p:sp>
          <p:nvSpPr>
            <p:cNvPr id="281" name="Google Shape;281;p17"/>
            <p:cNvSpPr/>
            <p:nvPr/>
          </p:nvSpPr>
          <p:spPr>
            <a:xfrm>
              <a:off x="599241" y="1341"/>
              <a:ext cx="7335916" cy="6669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17"/>
            <p:cNvSpPr txBox="1"/>
            <p:nvPr/>
          </p:nvSpPr>
          <p:spPr>
            <a:xfrm>
              <a:off x="599241" y="1341"/>
              <a:ext cx="7335916" cy="6669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Review building’s preplan (if available)</a:t>
              </a:r>
              <a:endParaRPr/>
            </a:p>
          </p:txBody>
        </p:sp>
        <p:sp>
          <p:nvSpPr>
            <p:cNvPr id="283" name="Google Shape;283;p17"/>
            <p:cNvSpPr/>
            <p:nvPr/>
          </p:nvSpPr>
          <p:spPr>
            <a:xfrm>
              <a:off x="599241" y="668243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17"/>
            <p:cNvSpPr/>
            <p:nvPr/>
          </p:nvSpPr>
          <p:spPr>
            <a:xfrm>
              <a:off x="1634420" y="668243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17"/>
            <p:cNvSpPr/>
            <p:nvPr/>
          </p:nvSpPr>
          <p:spPr>
            <a:xfrm>
              <a:off x="2669600" y="668243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17"/>
            <p:cNvSpPr/>
            <p:nvPr/>
          </p:nvSpPr>
          <p:spPr>
            <a:xfrm>
              <a:off x="3704779" y="668243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17"/>
            <p:cNvSpPr/>
            <p:nvPr/>
          </p:nvSpPr>
          <p:spPr>
            <a:xfrm>
              <a:off x="4739959" y="668243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5775138" y="668243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17"/>
            <p:cNvSpPr/>
            <p:nvPr/>
          </p:nvSpPr>
          <p:spPr>
            <a:xfrm>
              <a:off x="6810317" y="668243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7"/>
            <p:cNvSpPr/>
            <p:nvPr/>
          </p:nvSpPr>
          <p:spPr>
            <a:xfrm>
              <a:off x="599241" y="917140"/>
              <a:ext cx="7335916" cy="6669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17"/>
            <p:cNvSpPr txBox="1"/>
            <p:nvPr/>
          </p:nvSpPr>
          <p:spPr>
            <a:xfrm>
              <a:off x="599241" y="917140"/>
              <a:ext cx="7335916" cy="6669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Observe weather conditions</a:t>
              </a:r>
              <a:endParaRPr/>
            </a:p>
          </p:txBody>
        </p:sp>
        <p:sp>
          <p:nvSpPr>
            <p:cNvPr id="292" name="Google Shape;292;p17"/>
            <p:cNvSpPr/>
            <p:nvPr/>
          </p:nvSpPr>
          <p:spPr>
            <a:xfrm>
              <a:off x="599241" y="1584041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17"/>
            <p:cNvSpPr/>
            <p:nvPr/>
          </p:nvSpPr>
          <p:spPr>
            <a:xfrm>
              <a:off x="1634420" y="1584041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7"/>
            <p:cNvSpPr/>
            <p:nvPr/>
          </p:nvSpPr>
          <p:spPr>
            <a:xfrm>
              <a:off x="2669600" y="1584041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7"/>
            <p:cNvSpPr/>
            <p:nvPr/>
          </p:nvSpPr>
          <p:spPr>
            <a:xfrm>
              <a:off x="3704779" y="1584041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17"/>
            <p:cNvSpPr/>
            <p:nvPr/>
          </p:nvSpPr>
          <p:spPr>
            <a:xfrm>
              <a:off x="4739959" y="1584041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17"/>
            <p:cNvSpPr/>
            <p:nvPr/>
          </p:nvSpPr>
          <p:spPr>
            <a:xfrm>
              <a:off x="5775138" y="1584041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17"/>
            <p:cNvSpPr/>
            <p:nvPr/>
          </p:nvSpPr>
          <p:spPr>
            <a:xfrm>
              <a:off x="6810317" y="1584041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17"/>
            <p:cNvSpPr/>
            <p:nvPr/>
          </p:nvSpPr>
          <p:spPr>
            <a:xfrm>
              <a:off x="599241" y="1832939"/>
              <a:ext cx="7335916" cy="6669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17"/>
            <p:cNvSpPr txBox="1"/>
            <p:nvPr/>
          </p:nvSpPr>
          <p:spPr>
            <a:xfrm>
              <a:off x="599241" y="1832939"/>
              <a:ext cx="7335916" cy="6669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Observe amount, color, and movement of smoke</a:t>
              </a:r>
              <a:endParaRPr/>
            </a:p>
          </p:txBody>
        </p:sp>
        <p:sp>
          <p:nvSpPr>
            <p:cNvPr id="301" name="Google Shape;301;p17"/>
            <p:cNvSpPr/>
            <p:nvPr/>
          </p:nvSpPr>
          <p:spPr>
            <a:xfrm>
              <a:off x="599241" y="2499840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17"/>
            <p:cNvSpPr/>
            <p:nvPr/>
          </p:nvSpPr>
          <p:spPr>
            <a:xfrm>
              <a:off x="1634420" y="2499840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17"/>
            <p:cNvSpPr/>
            <p:nvPr/>
          </p:nvSpPr>
          <p:spPr>
            <a:xfrm>
              <a:off x="2669600" y="2499840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17"/>
            <p:cNvSpPr/>
            <p:nvPr/>
          </p:nvSpPr>
          <p:spPr>
            <a:xfrm>
              <a:off x="3704779" y="2499840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17"/>
            <p:cNvSpPr/>
            <p:nvPr/>
          </p:nvSpPr>
          <p:spPr>
            <a:xfrm>
              <a:off x="4739959" y="2499840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17"/>
            <p:cNvSpPr/>
            <p:nvPr/>
          </p:nvSpPr>
          <p:spPr>
            <a:xfrm>
              <a:off x="5775138" y="2499840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17"/>
            <p:cNvSpPr/>
            <p:nvPr/>
          </p:nvSpPr>
          <p:spPr>
            <a:xfrm>
              <a:off x="6810317" y="2499840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17"/>
            <p:cNvSpPr/>
            <p:nvPr/>
          </p:nvSpPr>
          <p:spPr>
            <a:xfrm>
              <a:off x="599241" y="2748737"/>
              <a:ext cx="7335916" cy="6669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17"/>
            <p:cNvSpPr txBox="1"/>
            <p:nvPr/>
          </p:nvSpPr>
          <p:spPr>
            <a:xfrm>
              <a:off x="599241" y="2748737"/>
              <a:ext cx="7335916" cy="6669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Consider every structure to be occupied until determined otherwise</a:t>
              </a:r>
              <a:endParaRPr/>
            </a:p>
          </p:txBody>
        </p:sp>
        <p:sp>
          <p:nvSpPr>
            <p:cNvPr id="310" name="Google Shape;310;p17"/>
            <p:cNvSpPr/>
            <p:nvPr/>
          </p:nvSpPr>
          <p:spPr>
            <a:xfrm>
              <a:off x="599241" y="3415639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17"/>
            <p:cNvSpPr/>
            <p:nvPr/>
          </p:nvSpPr>
          <p:spPr>
            <a:xfrm>
              <a:off x="1634420" y="3415639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17"/>
            <p:cNvSpPr/>
            <p:nvPr/>
          </p:nvSpPr>
          <p:spPr>
            <a:xfrm>
              <a:off x="2669600" y="3415639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17"/>
            <p:cNvSpPr/>
            <p:nvPr/>
          </p:nvSpPr>
          <p:spPr>
            <a:xfrm>
              <a:off x="3704779" y="3415639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17"/>
            <p:cNvSpPr/>
            <p:nvPr/>
          </p:nvSpPr>
          <p:spPr>
            <a:xfrm>
              <a:off x="4739959" y="3415639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17"/>
            <p:cNvSpPr/>
            <p:nvPr/>
          </p:nvSpPr>
          <p:spPr>
            <a:xfrm>
              <a:off x="5775138" y="3415639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17"/>
            <p:cNvSpPr/>
            <p:nvPr/>
          </p:nvSpPr>
          <p:spPr>
            <a:xfrm>
              <a:off x="6810317" y="3415639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17"/>
            <p:cNvSpPr/>
            <p:nvPr/>
          </p:nvSpPr>
          <p:spPr>
            <a:xfrm>
              <a:off x="599241" y="3664536"/>
              <a:ext cx="7335916" cy="6669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17"/>
            <p:cNvSpPr txBox="1"/>
            <p:nvPr/>
          </p:nvSpPr>
          <p:spPr>
            <a:xfrm>
              <a:off x="599241" y="3664536"/>
              <a:ext cx="7335916" cy="6669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Be aware of resources responding or that may be needed</a:t>
              </a:r>
              <a:endParaRPr/>
            </a:p>
          </p:txBody>
        </p:sp>
        <p:sp>
          <p:nvSpPr>
            <p:cNvPr id="319" name="Google Shape;319;p17"/>
            <p:cNvSpPr/>
            <p:nvPr/>
          </p:nvSpPr>
          <p:spPr>
            <a:xfrm>
              <a:off x="599241" y="4331438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17"/>
            <p:cNvSpPr/>
            <p:nvPr/>
          </p:nvSpPr>
          <p:spPr>
            <a:xfrm>
              <a:off x="1634420" y="4331438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17"/>
            <p:cNvSpPr/>
            <p:nvPr/>
          </p:nvSpPr>
          <p:spPr>
            <a:xfrm>
              <a:off x="2669600" y="4331438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17"/>
            <p:cNvSpPr/>
            <p:nvPr/>
          </p:nvSpPr>
          <p:spPr>
            <a:xfrm>
              <a:off x="3704779" y="4331438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17"/>
            <p:cNvSpPr/>
            <p:nvPr/>
          </p:nvSpPr>
          <p:spPr>
            <a:xfrm>
              <a:off x="4739959" y="4331438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17"/>
            <p:cNvSpPr/>
            <p:nvPr/>
          </p:nvSpPr>
          <p:spPr>
            <a:xfrm>
              <a:off x="5775138" y="4331438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17"/>
            <p:cNvSpPr/>
            <p:nvPr/>
          </p:nvSpPr>
          <p:spPr>
            <a:xfrm>
              <a:off x="6810317" y="4331438"/>
              <a:ext cx="978122" cy="163020"/>
            </a:xfrm>
            <a:prstGeom prst="parallelogram">
              <a:avLst>
                <a:gd fmla="val 140840" name="adj"/>
              </a:avLst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8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31" name="Google Shape;331;p18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Size-Up On Arrival</a:t>
            </a:r>
            <a:endParaRPr/>
          </a:p>
        </p:txBody>
      </p:sp>
      <p:sp>
        <p:nvSpPr>
          <p:cNvPr id="332" name="Google Shape;332;p18"/>
          <p:cNvSpPr txBox="1"/>
          <p:nvPr>
            <p:ph idx="1" type="body"/>
          </p:nvPr>
        </p:nvSpPr>
        <p:spPr>
          <a:xfrm>
            <a:off x="5006975" y="1828800"/>
            <a:ext cx="3832225" cy="4071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520"/>
              <a:buFont typeface="Arial"/>
              <a:buChar char="•"/>
            </a:pPr>
            <a:r>
              <a:rPr lang="en-US"/>
              <a:t>Size-up should intensify on arrival</a:t>
            </a:r>
            <a:endParaRPr/>
          </a:p>
          <a:p>
            <a:pPr indent="-457200" lvl="0" marL="457200" rtl="0" algn="l">
              <a:spcBef>
                <a:spcPts val="640"/>
              </a:spcBef>
              <a:spcAft>
                <a:spcPts val="0"/>
              </a:spcAft>
              <a:buSzPts val="3520"/>
              <a:buFont typeface="Arial"/>
              <a:buChar char="•"/>
            </a:pPr>
            <a:r>
              <a:rPr lang="en-US"/>
              <a:t>Scene may be chaotic</a:t>
            </a:r>
            <a:endParaRPr/>
          </a:p>
          <a:p>
            <a:pPr indent="-457200" lvl="0" marL="457200" rtl="0" algn="l">
              <a:spcBef>
                <a:spcPts val="640"/>
              </a:spcBef>
              <a:spcAft>
                <a:spcPts val="0"/>
              </a:spcAft>
              <a:buSzPts val="3520"/>
              <a:buFont typeface="Arial"/>
              <a:buChar char="•"/>
            </a:pPr>
            <a:r>
              <a:rPr lang="en-US"/>
              <a:t>Bystanders may place themselves in danger</a:t>
            </a:r>
            <a:endParaRPr/>
          </a:p>
        </p:txBody>
      </p:sp>
      <p:pic>
        <p:nvPicPr>
          <p:cNvPr descr="incident commander talking to a group of bystanders at an incident scene" id="333" name="Google Shape;333;p18"/>
          <p:cNvPicPr preferRelativeResize="0"/>
          <p:nvPr/>
        </p:nvPicPr>
        <p:blipFill rotWithShape="1">
          <a:blip r:embed="rId3">
            <a:alphaModFix/>
          </a:blip>
          <a:srcRect b="0" l="0" r="9524" t="0"/>
          <a:stretch/>
        </p:blipFill>
        <p:spPr>
          <a:xfrm>
            <a:off x="228600" y="2133600"/>
            <a:ext cx="4549775" cy="3354388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18"/>
          <p:cNvSpPr/>
          <p:nvPr/>
        </p:nvSpPr>
        <p:spPr>
          <a:xfrm>
            <a:off x="1060450" y="5508625"/>
            <a:ext cx="3733800" cy="2778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Courtesy of Ron Jeffers, Union City, NJ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Continued on next slide." id="335" name="Google Shape;335;p18"/>
          <p:cNvSpPr txBox="1"/>
          <p:nvPr/>
        </p:nvSpPr>
        <p:spPr>
          <a:xfrm>
            <a:off x="5408613" y="633730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9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42" name="Google Shape;342;p19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Size-Up On Arrival</a:t>
            </a:r>
            <a:endParaRPr/>
          </a:p>
        </p:txBody>
      </p:sp>
      <p:grpSp>
        <p:nvGrpSpPr>
          <p:cNvPr id="343" name="Google Shape;343;p19"/>
          <p:cNvGrpSpPr/>
          <p:nvPr/>
        </p:nvGrpSpPr>
        <p:grpSpPr>
          <a:xfrm>
            <a:off x="914400" y="1786211"/>
            <a:ext cx="7543800" cy="4123777"/>
            <a:chOff x="0" y="109811"/>
            <a:chExt cx="7543800" cy="4123777"/>
          </a:xfrm>
        </p:grpSpPr>
        <p:sp>
          <p:nvSpPr>
            <p:cNvPr id="344" name="Google Shape;344;p19"/>
            <p:cNvSpPr/>
            <p:nvPr/>
          </p:nvSpPr>
          <p:spPr>
            <a:xfrm>
              <a:off x="0" y="109811"/>
              <a:ext cx="7543800" cy="763897"/>
            </a:xfrm>
            <a:prstGeom prst="rect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19"/>
            <p:cNvSpPr txBox="1"/>
            <p:nvPr/>
          </p:nvSpPr>
          <p:spPr>
            <a:xfrm>
              <a:off x="0" y="109811"/>
              <a:ext cx="7543800" cy="7638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0025" lIns="227575" spcFirstLastPara="1" rIns="227575" wrap="square" tIns="1300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Rapid assessment</a:t>
              </a:r>
              <a:endParaRPr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0" y="873708"/>
              <a:ext cx="7543800" cy="3359880"/>
            </a:xfrm>
            <a:prstGeom prst="rect">
              <a:avLst/>
            </a:prstGeom>
            <a:solidFill>
              <a:srgbClr val="CCCCEC">
                <a:alpha val="89803"/>
              </a:srgbClr>
            </a:solidFill>
            <a:ln cap="flat" cmpd="sng" w="25400">
              <a:solidFill>
                <a:srgbClr val="CCCCEC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19"/>
            <p:cNvSpPr txBox="1"/>
            <p:nvPr/>
          </p:nvSpPr>
          <p:spPr>
            <a:xfrm>
              <a:off x="0" y="873708"/>
              <a:ext cx="7543800" cy="3359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2000" lIns="128000" spcFirstLastPara="1" rIns="170675" wrap="square" tIns="1280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Are there occupants in need of immediate rescue?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Does the fire threaten other exposures?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What does the visible fire and smoke indicate?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Are only the contents involved or is the structure burning?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How much of the structure is on fire?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Is the fire ventilated and at what location?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Are there sufficient resources on scene or en route?</a:t>
              </a:r>
              <a:endParaRPr/>
            </a:p>
          </p:txBody>
        </p:sp>
      </p:grpSp>
      <p:sp>
        <p:nvSpPr>
          <p:cNvPr descr="Continued on next slide." id="348" name="Google Shape;348;p19"/>
          <p:cNvSpPr txBox="1"/>
          <p:nvPr/>
        </p:nvSpPr>
        <p:spPr>
          <a:xfrm>
            <a:off x="5408613" y="633730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8" name="Google Shape;48;p2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Learning Objective 1</a:t>
            </a:r>
            <a:endParaRPr/>
          </a:p>
        </p:txBody>
      </p:sp>
      <p:sp>
        <p:nvSpPr>
          <p:cNvPr id="49" name="Google Shape;49;p2"/>
          <p:cNvSpPr txBox="1"/>
          <p:nvPr>
            <p:ph idx="1" type="body"/>
          </p:nvPr>
        </p:nvSpPr>
        <p:spPr>
          <a:xfrm>
            <a:off x="685800" y="1752600"/>
            <a:ext cx="7772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914400" lvl="0" marL="9144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	Explain the process of initiating incident operations.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0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55" name="Google Shape;355;p20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Size-Up On Arrival</a:t>
            </a:r>
            <a:endParaRPr/>
          </a:p>
        </p:txBody>
      </p:sp>
      <p:grpSp>
        <p:nvGrpSpPr>
          <p:cNvPr id="356" name="Google Shape;356;p20"/>
          <p:cNvGrpSpPr/>
          <p:nvPr/>
        </p:nvGrpSpPr>
        <p:grpSpPr>
          <a:xfrm>
            <a:off x="3962400" y="1790190"/>
            <a:ext cx="4648200" cy="4192020"/>
            <a:chOff x="0" y="113790"/>
            <a:chExt cx="4648200" cy="4192020"/>
          </a:xfrm>
        </p:grpSpPr>
        <p:sp>
          <p:nvSpPr>
            <p:cNvPr id="357" name="Google Shape;357;p20"/>
            <p:cNvSpPr/>
            <p:nvPr/>
          </p:nvSpPr>
          <p:spPr>
            <a:xfrm>
              <a:off x="0" y="113790"/>
              <a:ext cx="4648200" cy="54054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0"/>
            <p:cNvSpPr txBox="1"/>
            <p:nvPr/>
          </p:nvSpPr>
          <p:spPr>
            <a:xfrm>
              <a:off x="26387" y="140177"/>
              <a:ext cx="4595426" cy="5141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360-degree survey information</a:t>
              </a:r>
              <a:endParaRPr/>
            </a:p>
          </p:txBody>
        </p:sp>
        <p:sp>
          <p:nvSpPr>
            <p:cNvPr id="359" name="Google Shape;359;p20"/>
            <p:cNvSpPr/>
            <p:nvPr/>
          </p:nvSpPr>
          <p:spPr>
            <a:xfrm>
              <a:off x="0" y="654330"/>
              <a:ext cx="4648200" cy="36514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20"/>
            <p:cNvSpPr txBox="1"/>
            <p:nvPr/>
          </p:nvSpPr>
          <p:spPr>
            <a:xfrm>
              <a:off x="0" y="654330"/>
              <a:ext cx="4648200" cy="36514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5550" lIns="147575" spcFirstLastPara="1" rIns="199125" wrap="square" tIns="3555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Victim survivability based on conditions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Indicators of fire location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Lowest floor of fire involvement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Smoke conditions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Forcible entry requirements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Location of building utilities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Special hazards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Building construction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4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Location of FDCs</a:t>
              </a:r>
              <a:endParaRPr/>
            </a:p>
          </p:txBody>
        </p:sp>
      </p:grpSp>
      <p:pic>
        <p:nvPicPr>
          <p:cNvPr descr="The first arriving firefighter performing a 360 degree check of a structure." id="361" name="Google Shape;36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1879600"/>
            <a:ext cx="2811463" cy="4216400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ntinued on next slide." id="362" name="Google Shape;362;p20"/>
          <p:cNvSpPr txBox="1"/>
          <p:nvPr/>
        </p:nvSpPr>
        <p:spPr>
          <a:xfrm>
            <a:off x="5408613" y="633730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1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69" name="Google Shape;369;p21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Size-Up On Arrival</a:t>
            </a:r>
            <a:endParaRPr/>
          </a:p>
        </p:txBody>
      </p:sp>
      <p:grpSp>
        <p:nvGrpSpPr>
          <p:cNvPr id="370" name="Google Shape;370;p21"/>
          <p:cNvGrpSpPr/>
          <p:nvPr/>
        </p:nvGrpSpPr>
        <p:grpSpPr>
          <a:xfrm>
            <a:off x="914412" y="1601703"/>
            <a:ext cx="6982494" cy="4189496"/>
            <a:chOff x="457212" y="1503"/>
            <a:chExt cx="6982494" cy="4189496"/>
          </a:xfrm>
        </p:grpSpPr>
        <p:sp>
          <p:nvSpPr>
            <p:cNvPr id="371" name="Google Shape;371;p21"/>
            <p:cNvSpPr/>
            <p:nvPr/>
          </p:nvSpPr>
          <p:spPr>
            <a:xfrm>
              <a:off x="457212" y="1503"/>
              <a:ext cx="6982494" cy="4189496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21"/>
            <p:cNvSpPr txBox="1"/>
            <p:nvPr/>
          </p:nvSpPr>
          <p:spPr>
            <a:xfrm>
              <a:off x="457212" y="1503"/>
              <a:ext cx="6982494" cy="41894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Identify potential changes to conditions and means of escape or safe haven for crews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Observe fire behavior indicators to anticipate how conditions may change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Identify flow path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Identify building’s construction type and collapse potential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Locate alternate exits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Char char="•"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Identify possible safe havens</a:t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2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78" name="Google Shape;378;p22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Fire Behavior Indicators</a:t>
            </a:r>
            <a:endParaRPr/>
          </a:p>
        </p:txBody>
      </p:sp>
      <p:grpSp>
        <p:nvGrpSpPr>
          <p:cNvPr id="379" name="Google Shape;379;p22"/>
          <p:cNvGrpSpPr/>
          <p:nvPr/>
        </p:nvGrpSpPr>
        <p:grpSpPr>
          <a:xfrm>
            <a:off x="4343400" y="1884056"/>
            <a:ext cx="4114800" cy="3907130"/>
            <a:chOff x="0" y="12"/>
            <a:chExt cx="4114800" cy="3907130"/>
          </a:xfrm>
        </p:grpSpPr>
        <p:sp>
          <p:nvSpPr>
            <p:cNvPr id="380" name="Google Shape;380;p22"/>
            <p:cNvSpPr/>
            <p:nvPr/>
          </p:nvSpPr>
          <p:spPr>
            <a:xfrm>
              <a:off x="0" y="221642"/>
              <a:ext cx="4114800" cy="36855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22"/>
            <p:cNvSpPr txBox="1"/>
            <p:nvPr/>
          </p:nvSpPr>
          <p:spPr>
            <a:xfrm>
              <a:off x="0" y="221642"/>
              <a:ext cx="4114800" cy="368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27575" lIns="319350" spcFirstLastPara="1" rIns="319350" wrap="square" tIns="624825">
              <a:noAutofit/>
            </a:bodyPr>
            <a:lstStyle/>
            <a:p>
              <a:pPr indent="-285750" lvl="1" marL="2857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"/>
                <a:buChar char="•"/>
              </a:pPr>
              <a:r>
                <a:rPr b="1" i="0" lang="en-US" sz="3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Volume of smoke discharge</a:t>
              </a:r>
              <a:endParaRPr/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"/>
                <a:buChar char="•"/>
              </a:pPr>
              <a:r>
                <a:rPr b="1" i="0" lang="en-US" sz="3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Location of discharge</a:t>
              </a:r>
              <a:endParaRPr/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"/>
                <a:buChar char="•"/>
              </a:pPr>
              <a:r>
                <a:rPr b="1" i="0" lang="en-US" sz="3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Color, density, velocity</a:t>
              </a:r>
              <a:endParaRPr/>
            </a:p>
          </p:txBody>
        </p:sp>
        <p:sp>
          <p:nvSpPr>
            <p:cNvPr id="382" name="Google Shape;382;p22"/>
            <p:cNvSpPr/>
            <p:nvPr/>
          </p:nvSpPr>
          <p:spPr>
            <a:xfrm>
              <a:off x="205740" y="12"/>
              <a:ext cx="3413773" cy="66443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22"/>
            <p:cNvSpPr txBox="1"/>
            <p:nvPr/>
          </p:nvSpPr>
          <p:spPr>
            <a:xfrm>
              <a:off x="238175" y="32447"/>
              <a:ext cx="3348903" cy="599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08850" spcFirstLastPara="1" rIns="1088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Smoke</a:t>
              </a:r>
              <a:endParaRPr/>
            </a:p>
          </p:txBody>
        </p:sp>
      </p:grpSp>
      <p:pic>
        <p:nvPicPr>
          <p:cNvPr descr="Firefighters analyzing the amount of smoke, air and smoke flow, and heat and flame being generated by this fire." id="384" name="Google Shape;38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1579563"/>
            <a:ext cx="3200400" cy="4308475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ntinued on next slide." id="385" name="Google Shape;385;p22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3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91" name="Google Shape;391;p23"/>
          <p:cNvSpPr txBox="1"/>
          <p:nvPr>
            <p:ph type="title"/>
          </p:nvPr>
        </p:nvSpPr>
        <p:spPr>
          <a:xfrm>
            <a:off x="685800" y="685800"/>
            <a:ext cx="7086600" cy="7318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NOTE</a:t>
            </a:r>
            <a:endParaRPr/>
          </a:p>
        </p:txBody>
      </p:sp>
      <p:sp>
        <p:nvSpPr>
          <p:cNvPr id="392" name="Google Shape;392;p23"/>
          <p:cNvSpPr txBox="1"/>
          <p:nvPr>
            <p:ph idx="1" type="body"/>
          </p:nvPr>
        </p:nvSpPr>
        <p:spPr>
          <a:xfrm>
            <a:off x="838200" y="1676400"/>
            <a:ext cx="7467600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Report any rapid or significant change in smoke conditions.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4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98" name="Google Shape;398;p24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Fire Behavior Indicators</a:t>
            </a:r>
            <a:endParaRPr/>
          </a:p>
        </p:txBody>
      </p:sp>
      <p:grpSp>
        <p:nvGrpSpPr>
          <p:cNvPr id="399" name="Google Shape;399;p24"/>
          <p:cNvGrpSpPr/>
          <p:nvPr/>
        </p:nvGrpSpPr>
        <p:grpSpPr>
          <a:xfrm>
            <a:off x="894080" y="1734916"/>
            <a:ext cx="7564120" cy="4310820"/>
            <a:chOff x="0" y="8670"/>
            <a:chExt cx="7564120" cy="4310820"/>
          </a:xfrm>
        </p:grpSpPr>
        <p:sp>
          <p:nvSpPr>
            <p:cNvPr id="400" name="Google Shape;400;p24"/>
            <p:cNvSpPr/>
            <p:nvPr/>
          </p:nvSpPr>
          <p:spPr>
            <a:xfrm>
              <a:off x="0" y="407190"/>
              <a:ext cx="7564120" cy="39123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24"/>
            <p:cNvSpPr txBox="1"/>
            <p:nvPr/>
          </p:nvSpPr>
          <p:spPr>
            <a:xfrm>
              <a:off x="0" y="407190"/>
              <a:ext cx="7564120" cy="391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2000" lIns="587050" spcFirstLastPara="1" rIns="587050" wrap="square" tIns="56235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Char char="•"/>
              </a:pPr>
              <a:r>
                <a:rPr b="1" i="0" lang="en-US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Indicators — Velocity, turbulence, direction, and movement of the neutral plane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05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Char char="•"/>
              </a:pPr>
              <a:r>
                <a:rPr b="1" i="0" lang="en-US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Causes — Pressure differentials and differences in density between hot smoke and cooler air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05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Char char="•"/>
              </a:pPr>
              <a:r>
                <a:rPr b="1" i="0" lang="en-US" sz="2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Flow path — Connection between the intake and exhaust</a:t>
              </a:r>
              <a:endParaRPr/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378206" y="8670"/>
              <a:ext cx="5294884" cy="79704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24"/>
            <p:cNvSpPr txBox="1"/>
            <p:nvPr/>
          </p:nvSpPr>
          <p:spPr>
            <a:xfrm>
              <a:off x="417114" y="47578"/>
              <a:ext cx="5217068" cy="7192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200125" spcFirstLastPara="1" rIns="2001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Air and smoke flow</a:t>
              </a:r>
              <a:endParaRPr/>
            </a:p>
          </p:txBody>
        </p:sp>
      </p:grpSp>
      <p:sp>
        <p:nvSpPr>
          <p:cNvPr descr="Continued on next slide." id="404" name="Google Shape;404;p24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5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10" name="Google Shape;410;p25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Fire Behavior Indicators</a:t>
            </a:r>
            <a:endParaRPr/>
          </a:p>
        </p:txBody>
      </p:sp>
      <p:grpSp>
        <p:nvGrpSpPr>
          <p:cNvPr id="411" name="Google Shape;411;p25"/>
          <p:cNvGrpSpPr/>
          <p:nvPr/>
        </p:nvGrpSpPr>
        <p:grpSpPr>
          <a:xfrm>
            <a:off x="914400" y="1540602"/>
            <a:ext cx="7543800" cy="4509900"/>
            <a:chOff x="0" y="3903"/>
            <a:chExt cx="7543800" cy="4509900"/>
          </a:xfrm>
        </p:grpSpPr>
        <p:sp>
          <p:nvSpPr>
            <p:cNvPr id="412" name="Google Shape;412;p25"/>
            <p:cNvSpPr/>
            <p:nvPr/>
          </p:nvSpPr>
          <p:spPr>
            <a:xfrm>
              <a:off x="0" y="299103"/>
              <a:ext cx="7543800" cy="17325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25"/>
            <p:cNvSpPr txBox="1"/>
            <p:nvPr/>
          </p:nvSpPr>
          <p:spPr>
            <a:xfrm>
              <a:off x="0" y="299103"/>
              <a:ext cx="7543800" cy="173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42225" lIns="585475" spcFirstLastPara="1" rIns="585475" wrap="square" tIns="41655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Visual indicators — Blistering paint, bubbling tar, crazed glass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Thermal imager or infrared sensor may provide data on internal temperature differences</a:t>
              </a:r>
              <a:endParaRPr/>
            </a:p>
          </p:txBody>
        </p:sp>
        <p:sp>
          <p:nvSpPr>
            <p:cNvPr id="414" name="Google Shape;414;p25"/>
            <p:cNvSpPr/>
            <p:nvPr/>
          </p:nvSpPr>
          <p:spPr>
            <a:xfrm>
              <a:off x="377190" y="3903"/>
              <a:ext cx="5280660" cy="59040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25"/>
            <p:cNvSpPr txBox="1"/>
            <p:nvPr/>
          </p:nvSpPr>
          <p:spPr>
            <a:xfrm>
              <a:off x="406011" y="32724"/>
              <a:ext cx="5223018" cy="532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9575" spcFirstLastPara="1" rIns="19957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Heat</a:t>
              </a:r>
              <a:endParaRPr/>
            </a:p>
          </p:txBody>
        </p:sp>
        <p:sp>
          <p:nvSpPr>
            <p:cNvPr id="416" name="Google Shape;416;p25"/>
            <p:cNvSpPr/>
            <p:nvPr/>
          </p:nvSpPr>
          <p:spPr>
            <a:xfrm>
              <a:off x="0" y="2434803"/>
              <a:ext cx="7543800" cy="20790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25"/>
            <p:cNvSpPr txBox="1"/>
            <p:nvPr/>
          </p:nvSpPr>
          <p:spPr>
            <a:xfrm>
              <a:off x="0" y="2434803"/>
              <a:ext cx="7543800" cy="207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42225" lIns="585475" spcFirstLastPara="1" rIns="585475" wrap="square" tIns="41655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Visible flames may indicate size and location of fire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Size and extent of fire may indicate effect of fire streams on flaming combustion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Flames visible from outside can allow firefighters to assess flame indicators, ventilation, and air flow</a:t>
              </a:r>
              <a:endParaRPr/>
            </a:p>
          </p:txBody>
        </p:sp>
        <p:sp>
          <p:nvSpPr>
            <p:cNvPr id="418" name="Google Shape;418;p25"/>
            <p:cNvSpPr/>
            <p:nvPr/>
          </p:nvSpPr>
          <p:spPr>
            <a:xfrm>
              <a:off x="377190" y="2139603"/>
              <a:ext cx="5280660" cy="59040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25"/>
            <p:cNvSpPr txBox="1"/>
            <p:nvPr/>
          </p:nvSpPr>
          <p:spPr>
            <a:xfrm>
              <a:off x="406011" y="2168424"/>
              <a:ext cx="5223018" cy="532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99575" spcFirstLastPara="1" rIns="19957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Flame</a:t>
              </a: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6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25" name="Google Shape;425;p26"/>
          <p:cNvSpPr txBox="1"/>
          <p:nvPr>
            <p:ph type="title"/>
          </p:nvPr>
        </p:nvSpPr>
        <p:spPr>
          <a:xfrm>
            <a:off x="685800" y="685800"/>
            <a:ext cx="7086600" cy="731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CAUTION</a:t>
            </a:r>
            <a:endParaRPr/>
          </a:p>
        </p:txBody>
      </p:sp>
      <p:sp>
        <p:nvSpPr>
          <p:cNvPr id="426" name="Google Shape;426;p26"/>
          <p:cNvSpPr txBox="1"/>
          <p:nvPr>
            <p:ph idx="1" type="body"/>
          </p:nvPr>
        </p:nvSpPr>
        <p:spPr>
          <a:xfrm>
            <a:off x="838200" y="1676400"/>
            <a:ext cx="7467600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Do not rely solely on the presence or location of flames to assess an incident.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7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32" name="Google Shape;432;p27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Evaluations Of Fire Growth And Development</a:t>
            </a:r>
            <a:endParaRPr/>
          </a:p>
        </p:txBody>
      </p:sp>
      <p:grpSp>
        <p:nvGrpSpPr>
          <p:cNvPr id="433" name="Google Shape;433;p27"/>
          <p:cNvGrpSpPr/>
          <p:nvPr/>
        </p:nvGrpSpPr>
        <p:grpSpPr>
          <a:xfrm>
            <a:off x="685800" y="1752600"/>
            <a:ext cx="7772400" cy="4343400"/>
            <a:chOff x="0" y="0"/>
            <a:chExt cx="7772400" cy="4343400"/>
          </a:xfrm>
        </p:grpSpPr>
        <p:sp>
          <p:nvSpPr>
            <p:cNvPr id="434" name="Google Shape;434;p27"/>
            <p:cNvSpPr/>
            <p:nvPr/>
          </p:nvSpPr>
          <p:spPr>
            <a:xfrm>
              <a:off x="0" y="0"/>
              <a:ext cx="7772400" cy="1303020"/>
            </a:xfrm>
            <a:prstGeom prst="rect">
              <a:avLst/>
            </a:prstGeom>
            <a:solidFill>
              <a:srgbClr val="2B2B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27"/>
            <p:cNvSpPr txBox="1"/>
            <p:nvPr/>
          </p:nvSpPr>
          <p:spPr>
            <a:xfrm>
              <a:off x="0" y="0"/>
              <a:ext cx="7772400" cy="13030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0950" lIns="140950" spcFirstLastPara="1" rIns="140950" wrap="square" tIns="14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Factors that influence command decisions and orders to be given</a:t>
              </a:r>
              <a:endParaRPr/>
            </a:p>
          </p:txBody>
        </p:sp>
        <p:sp>
          <p:nvSpPr>
            <p:cNvPr id="436" name="Google Shape;436;p27"/>
            <p:cNvSpPr/>
            <p:nvPr/>
          </p:nvSpPr>
          <p:spPr>
            <a:xfrm>
              <a:off x="3795" y="1303020"/>
              <a:ext cx="2588269" cy="2736342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27"/>
            <p:cNvSpPr txBox="1"/>
            <p:nvPr/>
          </p:nvSpPr>
          <p:spPr>
            <a:xfrm>
              <a:off x="3795" y="1303020"/>
              <a:ext cx="2588269" cy="27363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Forecasting fire growth and development</a:t>
              </a:r>
              <a:endParaRPr/>
            </a:p>
          </p:txBody>
        </p:sp>
        <p:sp>
          <p:nvSpPr>
            <p:cNvPr id="438" name="Google Shape;438;p27"/>
            <p:cNvSpPr/>
            <p:nvPr/>
          </p:nvSpPr>
          <p:spPr>
            <a:xfrm>
              <a:off x="2592065" y="1303020"/>
              <a:ext cx="2588269" cy="2736342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27"/>
            <p:cNvSpPr txBox="1"/>
            <p:nvPr/>
          </p:nvSpPr>
          <p:spPr>
            <a:xfrm>
              <a:off x="2592065" y="1303020"/>
              <a:ext cx="2588269" cy="27363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Identifying scene hazards</a:t>
              </a:r>
              <a:endParaRPr/>
            </a:p>
          </p:txBody>
        </p:sp>
        <p:sp>
          <p:nvSpPr>
            <p:cNvPr id="440" name="Google Shape;440;p27"/>
            <p:cNvSpPr/>
            <p:nvPr/>
          </p:nvSpPr>
          <p:spPr>
            <a:xfrm>
              <a:off x="5180334" y="1303020"/>
              <a:ext cx="2588269" cy="2736342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27"/>
            <p:cNvSpPr txBox="1"/>
            <p:nvPr/>
          </p:nvSpPr>
          <p:spPr>
            <a:xfrm>
              <a:off x="5180334" y="1303020"/>
              <a:ext cx="2588269" cy="27363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Identifying ventilation flow path</a:t>
              </a:r>
              <a:endParaRPr/>
            </a:p>
          </p:txBody>
        </p:sp>
        <p:sp>
          <p:nvSpPr>
            <p:cNvPr id="442" name="Google Shape;442;p27"/>
            <p:cNvSpPr/>
            <p:nvPr/>
          </p:nvSpPr>
          <p:spPr>
            <a:xfrm>
              <a:off x="0" y="4039362"/>
              <a:ext cx="7772400" cy="304038"/>
            </a:xfrm>
            <a:prstGeom prst="rect">
              <a:avLst/>
            </a:prstGeom>
            <a:solidFill>
              <a:srgbClr val="2B2B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8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48" name="Google Shape;448;p28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 QUESTION</a:t>
            </a:r>
            <a:endParaRPr/>
          </a:p>
        </p:txBody>
      </p:sp>
      <p:sp>
        <p:nvSpPr>
          <p:cNvPr id="449" name="Google Shape;449;p28"/>
          <p:cNvSpPr txBox="1"/>
          <p:nvPr>
            <p:ph idx="1" type="body"/>
          </p:nvPr>
        </p:nvSpPr>
        <p:spPr>
          <a:xfrm>
            <a:off x="685800" y="1752600"/>
            <a:ext cx="65532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What observations should be made during initial and ongoing size-up?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9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55" name="Google Shape;455;p29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Transmitting The Arrival Report</a:t>
            </a:r>
            <a:endParaRPr/>
          </a:p>
        </p:txBody>
      </p:sp>
      <p:grpSp>
        <p:nvGrpSpPr>
          <p:cNvPr id="456" name="Google Shape;456;p29"/>
          <p:cNvGrpSpPr/>
          <p:nvPr/>
        </p:nvGrpSpPr>
        <p:grpSpPr>
          <a:xfrm>
            <a:off x="685800" y="1752600"/>
            <a:ext cx="7772400" cy="4343400"/>
            <a:chOff x="0" y="0"/>
            <a:chExt cx="7772400" cy="4343400"/>
          </a:xfrm>
        </p:grpSpPr>
        <p:sp>
          <p:nvSpPr>
            <p:cNvPr id="457" name="Google Shape;457;p29"/>
            <p:cNvSpPr/>
            <p:nvPr/>
          </p:nvSpPr>
          <p:spPr>
            <a:xfrm rot="5400000">
              <a:off x="3547872" y="-315468"/>
              <a:ext cx="3474720" cy="4974336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D5D5F4">
                <a:alpha val="89803"/>
              </a:srgbClr>
            </a:solidFill>
            <a:ln cap="flat" cmpd="sng" w="25400">
              <a:solidFill>
                <a:srgbClr val="CCCCEC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29"/>
            <p:cNvSpPr txBox="1"/>
            <p:nvPr/>
          </p:nvSpPr>
          <p:spPr>
            <a:xfrm>
              <a:off x="2798064" y="603962"/>
              <a:ext cx="4804714" cy="31354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83800" spcFirstLastPara="1" rIns="83800" wrap="square" tIns="419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Provide routing instructions and assignments to arriving units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Provide first impression of hazardous conditions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Report initial actions taken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 types and locations of barriers that could impede access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Indicate planned operational strategy</a:t>
              </a:r>
              <a:endParaRPr/>
            </a:p>
          </p:txBody>
        </p:sp>
        <p:sp>
          <p:nvSpPr>
            <p:cNvPr id="459" name="Google Shape;459;p29"/>
            <p:cNvSpPr/>
            <p:nvPr/>
          </p:nvSpPr>
          <p:spPr>
            <a:xfrm>
              <a:off x="0" y="0"/>
              <a:ext cx="2798064" cy="434340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29"/>
            <p:cNvSpPr txBox="1"/>
            <p:nvPr/>
          </p:nvSpPr>
          <p:spPr>
            <a:xfrm>
              <a:off x="136590" y="136590"/>
              <a:ext cx="2524884" cy="4070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8575" lIns="217150" spcFirstLastPara="1" rIns="217150" wrap="square" tIns="10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5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Arrival report should</a:t>
              </a:r>
              <a:endParaRPr/>
            </a:p>
          </p:txBody>
        </p:sp>
      </p:grpSp>
      <p:sp>
        <p:nvSpPr>
          <p:cNvPr descr="Continued on next slide." id="461" name="Google Shape;461;p29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5" name="Google Shape;55;p3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Initiating Operations</a:t>
            </a:r>
            <a:endParaRPr/>
          </a:p>
        </p:txBody>
      </p:sp>
      <p:grpSp>
        <p:nvGrpSpPr>
          <p:cNvPr id="56" name="Google Shape;56;p3"/>
          <p:cNvGrpSpPr/>
          <p:nvPr/>
        </p:nvGrpSpPr>
        <p:grpSpPr>
          <a:xfrm>
            <a:off x="685800" y="1584654"/>
            <a:ext cx="7822829" cy="4603091"/>
            <a:chOff x="0" y="-91746"/>
            <a:chExt cx="7822829" cy="4603091"/>
          </a:xfrm>
        </p:grpSpPr>
        <p:sp>
          <p:nvSpPr>
            <p:cNvPr id="57" name="Google Shape;57;p3"/>
            <p:cNvSpPr/>
            <p:nvPr/>
          </p:nvSpPr>
          <p:spPr>
            <a:xfrm>
              <a:off x="2944969" y="1752585"/>
              <a:ext cx="1882463" cy="1523503"/>
            </a:xfrm>
            <a:prstGeom prst="ellipse">
              <a:avLst/>
            </a:prstGeom>
            <a:solidFill>
              <a:schemeClr val="accent6"/>
            </a:solidFill>
            <a:ln cap="flat" cmpd="sng" w="381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3"/>
            <p:cNvSpPr txBox="1"/>
            <p:nvPr/>
          </p:nvSpPr>
          <p:spPr>
            <a:xfrm>
              <a:off x="3220649" y="1975697"/>
              <a:ext cx="1331103" cy="1077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First-arriving firefighter acts as IC</a:t>
              </a: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 rot="-5328996">
              <a:off x="3744718" y="1577195"/>
              <a:ext cx="321062" cy="299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3"/>
            <p:cNvSpPr txBox="1"/>
            <p:nvPr/>
          </p:nvSpPr>
          <p:spPr>
            <a:xfrm rot="-5328996">
              <a:off x="3897223" y="1584167"/>
              <a:ext cx="16053" cy="160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2672570" y="-91746"/>
              <a:ext cx="2503459" cy="1523503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381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3"/>
            <p:cNvSpPr txBox="1"/>
            <p:nvPr/>
          </p:nvSpPr>
          <p:spPr>
            <a:xfrm>
              <a:off x="2746941" y="-17375"/>
              <a:ext cx="2354717" cy="13747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775" lIns="10775" spcFirstLastPara="1" rIns="10775" wrap="square" tIns="10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Establish command  and communicate who is in command</a:t>
              </a: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 rot="-838339">
              <a:off x="4776322" y="2197532"/>
              <a:ext cx="645701" cy="299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3"/>
            <p:cNvSpPr txBox="1"/>
            <p:nvPr/>
          </p:nvSpPr>
          <p:spPr>
            <a:xfrm rot="-838339">
              <a:off x="5083030" y="2196388"/>
              <a:ext cx="32285" cy="322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5319370" y="1084542"/>
              <a:ext cx="2503459" cy="1523503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381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3"/>
            <p:cNvSpPr txBox="1"/>
            <p:nvPr/>
          </p:nvSpPr>
          <p:spPr>
            <a:xfrm>
              <a:off x="5393741" y="1158913"/>
              <a:ext cx="2354717" cy="13747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775" lIns="10775" spcFirstLastPara="1" rIns="10775" wrap="square" tIns="10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360-degree check</a:t>
              </a: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 rot="1520990">
              <a:off x="4655479" y="3075412"/>
              <a:ext cx="893357" cy="299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3"/>
            <p:cNvSpPr txBox="1"/>
            <p:nvPr/>
          </p:nvSpPr>
          <p:spPr>
            <a:xfrm rot="1520990">
              <a:off x="5079824" y="3068077"/>
              <a:ext cx="44667" cy="446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5241807" y="2987842"/>
              <a:ext cx="2503459" cy="1523503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381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3"/>
            <p:cNvSpPr txBox="1"/>
            <p:nvPr/>
          </p:nvSpPr>
          <p:spPr>
            <a:xfrm>
              <a:off x="5316178" y="3062213"/>
              <a:ext cx="2354717" cy="13747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775" lIns="10775" spcFirstLastPara="1" rIns="10775" wrap="square" tIns="10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Determine offensive or defensive mode</a:t>
              </a: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 rot="9315242">
              <a:off x="2255706" y="3054581"/>
              <a:ext cx="851710" cy="299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3"/>
            <p:cNvSpPr txBox="1"/>
            <p:nvPr/>
          </p:nvSpPr>
          <p:spPr>
            <a:xfrm rot="-1484758">
              <a:off x="2660268" y="3048287"/>
              <a:ext cx="42585" cy="42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45252" y="2946010"/>
              <a:ext cx="2503459" cy="1523503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381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3"/>
            <p:cNvSpPr txBox="1"/>
            <p:nvPr/>
          </p:nvSpPr>
          <p:spPr>
            <a:xfrm>
              <a:off x="119623" y="3020381"/>
              <a:ext cx="2354717" cy="13747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775" lIns="10775" spcFirstLastPara="1" rIns="10775" wrap="square" tIns="10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Assign tasks</a:t>
              </a: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 rot="-9946266">
              <a:off x="2397974" y="2197936"/>
              <a:ext cx="599242" cy="299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3"/>
            <p:cNvSpPr txBox="1"/>
            <p:nvPr/>
          </p:nvSpPr>
          <p:spPr>
            <a:xfrm rot="853734">
              <a:off x="2682614" y="2197954"/>
              <a:ext cx="29962" cy="29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0" y="1084547"/>
              <a:ext cx="2503459" cy="1523503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381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3"/>
            <p:cNvSpPr txBox="1"/>
            <p:nvPr/>
          </p:nvSpPr>
          <p:spPr>
            <a:xfrm>
              <a:off x="74371" y="1158918"/>
              <a:ext cx="2354717" cy="13747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775" lIns="10775" spcFirstLastPara="1" rIns="10775" wrap="square" tIns="10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Communicate information and actions to en route resources</a:t>
              </a:r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0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67" name="Google Shape;467;p30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Transmitting The Arrival Report</a:t>
            </a:r>
            <a:endParaRPr/>
          </a:p>
        </p:txBody>
      </p:sp>
      <p:grpSp>
        <p:nvGrpSpPr>
          <p:cNvPr id="468" name="Google Shape;468;p30"/>
          <p:cNvGrpSpPr/>
          <p:nvPr/>
        </p:nvGrpSpPr>
        <p:grpSpPr>
          <a:xfrm>
            <a:off x="686749" y="1752599"/>
            <a:ext cx="7770502" cy="4343400"/>
            <a:chOff x="949" y="-1"/>
            <a:chExt cx="7770502" cy="4343400"/>
          </a:xfrm>
        </p:grpSpPr>
        <p:sp>
          <p:nvSpPr>
            <p:cNvPr id="469" name="Google Shape;469;p30"/>
            <p:cNvSpPr/>
            <p:nvPr/>
          </p:nvSpPr>
          <p:spPr>
            <a:xfrm rot="-5400000">
              <a:off x="-937338" y="938286"/>
              <a:ext cx="4343400" cy="2466826"/>
            </a:xfrm>
            <a:prstGeom prst="flowChartManualOperation">
              <a:avLst/>
            </a:prstGeom>
            <a:solidFill>
              <a:srgbClr val="3131CB">
                <a:alpha val="8980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0"/>
            <p:cNvSpPr txBox="1"/>
            <p:nvPr/>
          </p:nvSpPr>
          <p:spPr>
            <a:xfrm>
              <a:off x="949" y="868679"/>
              <a:ext cx="2466826" cy="2606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71450" spcFirstLastPara="1" rIns="16865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Communicate IAP to personnel</a:t>
              </a:r>
              <a:endParaRPr/>
            </a:p>
          </p:txBody>
        </p:sp>
        <p:sp>
          <p:nvSpPr>
            <p:cNvPr id="471" name="Google Shape;471;p30"/>
            <p:cNvSpPr/>
            <p:nvPr/>
          </p:nvSpPr>
          <p:spPr>
            <a:xfrm rot="-5400000">
              <a:off x="1714500" y="938286"/>
              <a:ext cx="4343400" cy="2466826"/>
            </a:xfrm>
            <a:prstGeom prst="flowChartManualOperation">
              <a:avLst/>
            </a:prstGeom>
            <a:solidFill>
              <a:srgbClr val="3131CB">
                <a:alpha val="6980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0"/>
            <p:cNvSpPr txBox="1"/>
            <p:nvPr/>
          </p:nvSpPr>
          <p:spPr>
            <a:xfrm>
              <a:off x="2652787" y="868679"/>
              <a:ext cx="2466826" cy="2606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71450" spcFirstLastPara="1" rIns="16865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Look at the scene from all sides</a:t>
              </a:r>
              <a:endParaRPr/>
            </a:p>
          </p:txBody>
        </p:sp>
        <p:sp>
          <p:nvSpPr>
            <p:cNvPr id="473" name="Google Shape;473;p30"/>
            <p:cNvSpPr/>
            <p:nvPr/>
          </p:nvSpPr>
          <p:spPr>
            <a:xfrm rot="-5400000">
              <a:off x="4366338" y="938286"/>
              <a:ext cx="4343400" cy="2466826"/>
            </a:xfrm>
            <a:prstGeom prst="flowChartManualOperation">
              <a:avLst/>
            </a:prstGeom>
            <a:solidFill>
              <a:srgbClr val="3131CB">
                <a:alpha val="54901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30"/>
            <p:cNvSpPr txBox="1"/>
            <p:nvPr/>
          </p:nvSpPr>
          <p:spPr>
            <a:xfrm>
              <a:off x="5304625" y="868679"/>
              <a:ext cx="2466826" cy="2606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71450" spcFirstLastPara="1" rIns="16865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Evaluate resources</a:t>
              </a:r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1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80" name="Google Shape;480;p31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Initial Risk Assessment</a:t>
            </a:r>
            <a:endParaRPr/>
          </a:p>
        </p:txBody>
      </p:sp>
      <p:grpSp>
        <p:nvGrpSpPr>
          <p:cNvPr id="481" name="Google Shape;481;p31"/>
          <p:cNvGrpSpPr/>
          <p:nvPr/>
        </p:nvGrpSpPr>
        <p:grpSpPr>
          <a:xfrm>
            <a:off x="688669" y="1752749"/>
            <a:ext cx="7766661" cy="3992580"/>
            <a:chOff x="2869" y="149"/>
            <a:chExt cx="7766661" cy="3992580"/>
          </a:xfrm>
        </p:grpSpPr>
        <p:sp>
          <p:nvSpPr>
            <p:cNvPr id="482" name="Google Shape;482;p31"/>
            <p:cNvSpPr/>
            <p:nvPr/>
          </p:nvSpPr>
          <p:spPr>
            <a:xfrm>
              <a:off x="2869" y="149"/>
              <a:ext cx="7766661" cy="1893108"/>
            </a:xfrm>
            <a:prstGeom prst="roundRect">
              <a:avLst>
                <a:gd fmla="val 10000" name="adj"/>
              </a:avLst>
            </a:prstGeom>
            <a:solidFill>
              <a:srgbClr val="191966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1"/>
            <p:cNvSpPr txBox="1"/>
            <p:nvPr/>
          </p:nvSpPr>
          <p:spPr>
            <a:xfrm>
              <a:off x="58316" y="55596"/>
              <a:ext cx="7655767" cy="17822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First-arriving firefighters make decisions based on acceptable risk</a:t>
              </a:r>
              <a:endParaRPr/>
            </a:p>
          </p:txBody>
        </p:sp>
        <p:sp>
          <p:nvSpPr>
            <p:cNvPr id="484" name="Google Shape;484;p31"/>
            <p:cNvSpPr/>
            <p:nvPr/>
          </p:nvSpPr>
          <p:spPr>
            <a:xfrm>
              <a:off x="2869" y="2099621"/>
              <a:ext cx="3726805" cy="1893108"/>
            </a:xfrm>
            <a:prstGeom prst="roundRect">
              <a:avLst>
                <a:gd fmla="val 10000" name="adj"/>
              </a:avLst>
            </a:prstGeom>
            <a:solidFill>
              <a:srgbClr val="D5D5F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31"/>
            <p:cNvSpPr txBox="1"/>
            <p:nvPr/>
          </p:nvSpPr>
          <p:spPr>
            <a:xfrm>
              <a:off x="58316" y="2155068"/>
              <a:ext cx="3615911" cy="17822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Risk assessment should be ongoing</a:t>
              </a:r>
              <a:endParaRPr/>
            </a:p>
          </p:txBody>
        </p:sp>
        <p:sp>
          <p:nvSpPr>
            <p:cNvPr id="486" name="Google Shape;486;p31"/>
            <p:cNvSpPr/>
            <p:nvPr/>
          </p:nvSpPr>
          <p:spPr>
            <a:xfrm>
              <a:off x="4042725" y="2099621"/>
              <a:ext cx="3726805" cy="1893108"/>
            </a:xfrm>
            <a:prstGeom prst="roundRect">
              <a:avLst>
                <a:gd fmla="val 10000" name="adj"/>
              </a:avLst>
            </a:prstGeom>
            <a:solidFill>
              <a:srgbClr val="D5D5F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1"/>
            <p:cNvSpPr txBox="1"/>
            <p:nvPr/>
          </p:nvSpPr>
          <p:spPr>
            <a:xfrm>
              <a:off x="4098172" y="2155068"/>
              <a:ext cx="3615911" cy="17822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Risk assessment may influence incident goals and priorities</a:t>
              </a:r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32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93" name="Google Shape;493;p32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Condition Indicators</a:t>
            </a:r>
            <a:endParaRPr/>
          </a:p>
        </p:txBody>
      </p:sp>
      <p:grpSp>
        <p:nvGrpSpPr>
          <p:cNvPr id="494" name="Google Shape;494;p32"/>
          <p:cNvGrpSpPr/>
          <p:nvPr/>
        </p:nvGrpSpPr>
        <p:grpSpPr>
          <a:xfrm>
            <a:off x="1032571" y="1602224"/>
            <a:ext cx="7419013" cy="4188975"/>
            <a:chOff x="80071" y="2024"/>
            <a:chExt cx="7419013" cy="4188975"/>
          </a:xfrm>
        </p:grpSpPr>
        <p:sp>
          <p:nvSpPr>
            <p:cNvPr id="495" name="Google Shape;495;p32"/>
            <p:cNvSpPr/>
            <p:nvPr/>
          </p:nvSpPr>
          <p:spPr>
            <a:xfrm>
              <a:off x="1393246" y="2024"/>
              <a:ext cx="6105838" cy="1257169"/>
            </a:xfrm>
            <a:prstGeom prst="rect">
              <a:avLst/>
            </a:prstGeom>
            <a:solidFill>
              <a:srgbClr val="D0D0F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2"/>
            <p:cNvSpPr txBox="1"/>
            <p:nvPr/>
          </p:nvSpPr>
          <p:spPr>
            <a:xfrm>
              <a:off x="1393246" y="2024"/>
              <a:ext cx="6105838" cy="12571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5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Initial decisions must be made based on accurate, complete information</a:t>
              </a:r>
              <a:endParaRPr/>
            </a:p>
          </p:txBody>
        </p:sp>
        <p:sp>
          <p:nvSpPr>
            <p:cNvPr id="497" name="Google Shape;497;p32"/>
            <p:cNvSpPr/>
            <p:nvPr/>
          </p:nvSpPr>
          <p:spPr>
            <a:xfrm>
              <a:off x="80071" y="2024"/>
              <a:ext cx="1244597" cy="1257169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2"/>
            <p:cNvSpPr/>
            <p:nvPr/>
          </p:nvSpPr>
          <p:spPr>
            <a:xfrm>
              <a:off x="80079" y="1439986"/>
              <a:ext cx="6105838" cy="1257169"/>
            </a:xfrm>
            <a:prstGeom prst="rect">
              <a:avLst/>
            </a:prstGeom>
            <a:solidFill>
              <a:srgbClr val="D0D0F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2"/>
            <p:cNvSpPr txBox="1"/>
            <p:nvPr/>
          </p:nvSpPr>
          <p:spPr>
            <a:xfrm>
              <a:off x="80079" y="1439986"/>
              <a:ext cx="6105838" cy="12571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5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Visual clues provide condition indicators</a:t>
              </a:r>
              <a:endParaRPr/>
            </a:p>
          </p:txBody>
        </p:sp>
        <p:sp>
          <p:nvSpPr>
            <p:cNvPr id="500" name="Google Shape;500;p32"/>
            <p:cNvSpPr/>
            <p:nvPr/>
          </p:nvSpPr>
          <p:spPr>
            <a:xfrm>
              <a:off x="6254486" y="1454670"/>
              <a:ext cx="1244597" cy="1257169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2"/>
            <p:cNvSpPr/>
            <p:nvPr/>
          </p:nvSpPr>
          <p:spPr>
            <a:xfrm>
              <a:off x="1393246" y="2933830"/>
              <a:ext cx="6105838" cy="1257169"/>
            </a:xfrm>
            <a:prstGeom prst="rect">
              <a:avLst/>
            </a:prstGeom>
            <a:solidFill>
              <a:srgbClr val="D0D0F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2"/>
            <p:cNvSpPr txBox="1"/>
            <p:nvPr/>
          </p:nvSpPr>
          <p:spPr>
            <a:xfrm>
              <a:off x="1393246" y="2933830"/>
              <a:ext cx="6105838" cy="12571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Company officers should seek confirming indicators/factors when making critical decisions</a:t>
              </a:r>
              <a:endParaRPr/>
            </a:p>
          </p:txBody>
        </p:sp>
        <p:sp>
          <p:nvSpPr>
            <p:cNvPr id="503" name="Google Shape;503;p32"/>
            <p:cNvSpPr/>
            <p:nvPr/>
          </p:nvSpPr>
          <p:spPr>
            <a:xfrm>
              <a:off x="80071" y="2933830"/>
              <a:ext cx="1244597" cy="1257169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33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09" name="Google Shape;509;p33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Operational Assignments</a:t>
            </a:r>
            <a:endParaRPr/>
          </a:p>
        </p:txBody>
      </p:sp>
      <p:pic>
        <p:nvPicPr>
          <p:cNvPr descr="types of operational assignments: fire attack, rapid intervention crew, support functions, personnel accountability, and rehabilitation" id="510" name="Google Shape;510;p33"/>
          <p:cNvPicPr preferRelativeResize="0"/>
          <p:nvPr/>
        </p:nvPicPr>
        <p:blipFill rotWithShape="1">
          <a:blip r:embed="rId3">
            <a:alphaModFix/>
          </a:blip>
          <a:srcRect b="60236" l="1863" r="-657" t="7455"/>
          <a:stretch/>
        </p:blipFill>
        <p:spPr>
          <a:xfrm>
            <a:off x="152400" y="2409825"/>
            <a:ext cx="4840288" cy="2374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 IC speaking into a radio" id="511" name="Google Shape;511;p3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2631" t="40350"/>
          <a:stretch/>
        </p:blipFill>
        <p:spPr>
          <a:xfrm>
            <a:off x="4800600" y="1981200"/>
            <a:ext cx="3876675" cy="356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4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17" name="Google Shape;517;p34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Operational Strategies</a:t>
            </a:r>
            <a:endParaRPr/>
          </a:p>
        </p:txBody>
      </p:sp>
      <p:grpSp>
        <p:nvGrpSpPr>
          <p:cNvPr id="518" name="Google Shape;518;p34"/>
          <p:cNvGrpSpPr/>
          <p:nvPr/>
        </p:nvGrpSpPr>
        <p:grpSpPr>
          <a:xfrm>
            <a:off x="1027557" y="1650736"/>
            <a:ext cx="3126484" cy="4342338"/>
            <a:chOff x="113157" y="530"/>
            <a:chExt cx="3126484" cy="4342338"/>
          </a:xfrm>
        </p:grpSpPr>
        <p:sp>
          <p:nvSpPr>
            <p:cNvPr id="519" name="Google Shape;519;p34"/>
            <p:cNvSpPr/>
            <p:nvPr/>
          </p:nvSpPr>
          <p:spPr>
            <a:xfrm>
              <a:off x="113157" y="530"/>
              <a:ext cx="3126484" cy="1736935"/>
            </a:xfrm>
            <a:prstGeom prst="roundRect">
              <a:avLst>
                <a:gd fmla="val 10000" name="adj"/>
              </a:avLst>
            </a:prstGeom>
            <a:solidFill>
              <a:srgbClr val="3131CB">
                <a:alpha val="8980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4"/>
            <p:cNvSpPr txBox="1"/>
            <p:nvPr/>
          </p:nvSpPr>
          <p:spPr>
            <a:xfrm>
              <a:off x="164030" y="51403"/>
              <a:ext cx="3024738" cy="16351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5725" lIns="125725" spcFirstLastPara="1" rIns="125725" wrap="square" tIns="125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IC conducts risk/benefit analysis</a:t>
              </a:r>
              <a:endParaRPr/>
            </a:p>
          </p:txBody>
        </p:sp>
        <p:sp>
          <p:nvSpPr>
            <p:cNvPr id="521" name="Google Shape;521;p34"/>
            <p:cNvSpPr/>
            <p:nvPr/>
          </p:nvSpPr>
          <p:spPr>
            <a:xfrm rot="5400000">
              <a:off x="1350724" y="1780889"/>
              <a:ext cx="651350" cy="781621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2D2D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4"/>
            <p:cNvSpPr txBox="1"/>
            <p:nvPr/>
          </p:nvSpPr>
          <p:spPr>
            <a:xfrm>
              <a:off x="1441913" y="1846025"/>
              <a:ext cx="468973" cy="455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34"/>
            <p:cNvSpPr/>
            <p:nvPr/>
          </p:nvSpPr>
          <p:spPr>
            <a:xfrm>
              <a:off x="113157" y="2605933"/>
              <a:ext cx="3126484" cy="1736935"/>
            </a:xfrm>
            <a:prstGeom prst="roundRect">
              <a:avLst>
                <a:gd fmla="val 10000" name="adj"/>
              </a:avLst>
            </a:prstGeom>
            <a:solidFill>
              <a:srgbClr val="D5D5F4">
                <a:alpha val="4980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4"/>
            <p:cNvSpPr txBox="1"/>
            <p:nvPr/>
          </p:nvSpPr>
          <p:spPr>
            <a:xfrm>
              <a:off x="164030" y="2656806"/>
              <a:ext cx="3024738" cy="16351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5725" lIns="125725" spcFirstLastPara="1" rIns="125725" wrap="square" tIns="125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Determines operational strategy</a:t>
              </a:r>
              <a:endParaRPr/>
            </a:p>
          </p:txBody>
        </p:sp>
      </p:grpSp>
      <p:pic>
        <p:nvPicPr>
          <p:cNvPr descr="an incident commander's scale of balance, one one side they have an offensive strategy to save lives and on the other side they have a defensive strategy of firefighter safety" id="525" name="Google Shape;525;p34"/>
          <p:cNvPicPr preferRelativeResize="0"/>
          <p:nvPr/>
        </p:nvPicPr>
        <p:blipFill rotWithShape="1">
          <a:blip r:embed="rId3">
            <a:alphaModFix/>
          </a:blip>
          <a:srcRect b="1671" l="1981" r="4886" t="9995"/>
          <a:stretch/>
        </p:blipFill>
        <p:spPr>
          <a:xfrm>
            <a:off x="4606925" y="1617663"/>
            <a:ext cx="3962400" cy="4551362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ntinued on next slide." id="526" name="Google Shape;526;p34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5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32" name="Google Shape;532;p35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Operational Strategies</a:t>
            </a:r>
            <a:endParaRPr/>
          </a:p>
        </p:txBody>
      </p:sp>
      <p:grpSp>
        <p:nvGrpSpPr>
          <p:cNvPr id="533" name="Google Shape;533;p35"/>
          <p:cNvGrpSpPr/>
          <p:nvPr/>
        </p:nvGrpSpPr>
        <p:grpSpPr>
          <a:xfrm>
            <a:off x="838200" y="1497044"/>
            <a:ext cx="7391400" cy="1146600"/>
            <a:chOff x="0" y="0"/>
            <a:chExt cx="7391400" cy="1146600"/>
          </a:xfrm>
        </p:grpSpPr>
        <p:sp>
          <p:nvSpPr>
            <p:cNvPr id="534" name="Google Shape;534;p35"/>
            <p:cNvSpPr/>
            <p:nvPr/>
          </p:nvSpPr>
          <p:spPr>
            <a:xfrm>
              <a:off x="0" y="0"/>
              <a:ext cx="7391400" cy="1146600"/>
            </a:xfrm>
            <a:prstGeom prst="frame">
              <a:avLst>
                <a:gd fmla="val 12500" name="adj1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35"/>
            <p:cNvSpPr txBox="1"/>
            <p:nvPr/>
          </p:nvSpPr>
          <p:spPr>
            <a:xfrm>
              <a:off x="143325" y="143325"/>
              <a:ext cx="7104750" cy="85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2400" lIns="152400" spcFirstLastPara="1" rIns="152400" wrap="square" tIns="152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Risk-benefit analysis</a:t>
              </a:r>
              <a:endParaRPr/>
            </a:p>
          </p:txBody>
        </p:sp>
      </p:grpSp>
      <p:grpSp>
        <p:nvGrpSpPr>
          <p:cNvPr id="536" name="Google Shape;536;p35"/>
          <p:cNvGrpSpPr/>
          <p:nvPr/>
        </p:nvGrpSpPr>
        <p:grpSpPr>
          <a:xfrm>
            <a:off x="759783" y="2721072"/>
            <a:ext cx="7568646" cy="3363569"/>
            <a:chOff x="73983" y="1685"/>
            <a:chExt cx="7568646" cy="3363569"/>
          </a:xfrm>
        </p:grpSpPr>
        <p:sp>
          <p:nvSpPr>
            <p:cNvPr id="537" name="Google Shape;537;p35"/>
            <p:cNvSpPr/>
            <p:nvPr/>
          </p:nvSpPr>
          <p:spPr>
            <a:xfrm>
              <a:off x="73983" y="1685"/>
              <a:ext cx="3631927" cy="547200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5"/>
            <p:cNvSpPr txBox="1"/>
            <p:nvPr/>
          </p:nvSpPr>
          <p:spPr>
            <a:xfrm>
              <a:off x="73983" y="1685"/>
              <a:ext cx="3631927" cy="54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7525" lIns="170675" spcFirstLastPara="1" rIns="170675" wrap="square" tIns="97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Offensive</a:t>
              </a:r>
              <a:endParaRPr/>
            </a:p>
          </p:txBody>
        </p:sp>
        <p:sp>
          <p:nvSpPr>
            <p:cNvPr id="539" name="Google Shape;539;p35"/>
            <p:cNvSpPr/>
            <p:nvPr/>
          </p:nvSpPr>
          <p:spPr>
            <a:xfrm>
              <a:off x="73983" y="548885"/>
              <a:ext cx="3631927" cy="2816369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131CB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5"/>
            <p:cNvSpPr txBox="1"/>
            <p:nvPr/>
          </p:nvSpPr>
          <p:spPr>
            <a:xfrm>
              <a:off x="73983" y="548885"/>
              <a:ext cx="3631927" cy="28163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52000" lIns="101325" spcFirstLastPara="1" rIns="135125" wrap="square" tIns="1013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Benefits of fire attack outweigh risk to responders</a:t>
              </a:r>
              <a:endParaRPr/>
            </a:p>
          </p:txBody>
        </p:sp>
        <p:sp>
          <p:nvSpPr>
            <p:cNvPr id="541" name="Google Shape;541;p35"/>
            <p:cNvSpPr/>
            <p:nvPr/>
          </p:nvSpPr>
          <p:spPr>
            <a:xfrm>
              <a:off x="4010702" y="1685"/>
              <a:ext cx="3631927" cy="547200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5"/>
            <p:cNvSpPr txBox="1"/>
            <p:nvPr/>
          </p:nvSpPr>
          <p:spPr>
            <a:xfrm>
              <a:off x="4010702" y="1685"/>
              <a:ext cx="3631927" cy="54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7525" lIns="170675" spcFirstLastPara="1" rIns="170675" wrap="square" tIns="97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Defensive</a:t>
              </a:r>
              <a:endParaRPr/>
            </a:p>
          </p:txBody>
        </p:sp>
        <p:sp>
          <p:nvSpPr>
            <p:cNvPr id="543" name="Google Shape;543;p35"/>
            <p:cNvSpPr/>
            <p:nvPr/>
          </p:nvSpPr>
          <p:spPr>
            <a:xfrm>
              <a:off x="4010702" y="548885"/>
              <a:ext cx="3631927" cy="2816369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131CB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5"/>
            <p:cNvSpPr txBox="1"/>
            <p:nvPr/>
          </p:nvSpPr>
          <p:spPr>
            <a:xfrm>
              <a:off x="4010702" y="548885"/>
              <a:ext cx="3631927" cy="28163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52000" lIns="101325" spcFirstLastPara="1" rIns="135125" wrap="square" tIns="1013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Offensive strategy would unnecessarily endanger firefighters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Occupants are not savable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Conditions indicate that survival of trapped victims is unlikely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Property is not salvageable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No threat to occupant life</a:t>
              </a:r>
              <a:endParaRPr/>
            </a:p>
          </p:txBody>
        </p:sp>
      </p:grpSp>
      <p:sp>
        <p:nvSpPr>
          <p:cNvPr descr="Continued on next slide." id="545" name="Google Shape;545;p35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36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51" name="Google Shape;551;p36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Operational Strategies</a:t>
            </a:r>
            <a:endParaRPr/>
          </a:p>
        </p:txBody>
      </p:sp>
      <p:grpSp>
        <p:nvGrpSpPr>
          <p:cNvPr id="552" name="Google Shape;552;p36"/>
          <p:cNvGrpSpPr/>
          <p:nvPr/>
        </p:nvGrpSpPr>
        <p:grpSpPr>
          <a:xfrm>
            <a:off x="838200" y="1497044"/>
            <a:ext cx="7391400" cy="1146600"/>
            <a:chOff x="0" y="0"/>
            <a:chExt cx="7391400" cy="1146600"/>
          </a:xfrm>
        </p:grpSpPr>
        <p:sp>
          <p:nvSpPr>
            <p:cNvPr id="553" name="Google Shape;553;p36"/>
            <p:cNvSpPr/>
            <p:nvPr/>
          </p:nvSpPr>
          <p:spPr>
            <a:xfrm>
              <a:off x="0" y="0"/>
              <a:ext cx="7391400" cy="1146600"/>
            </a:xfrm>
            <a:prstGeom prst="frame">
              <a:avLst>
                <a:gd fmla="val 12500" name="adj1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6"/>
            <p:cNvSpPr txBox="1"/>
            <p:nvPr/>
          </p:nvSpPr>
          <p:spPr>
            <a:xfrm>
              <a:off x="143325" y="143325"/>
              <a:ext cx="7104750" cy="85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2400" lIns="152400" spcFirstLastPara="1" rIns="152400" wrap="square" tIns="152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Resources</a:t>
              </a:r>
              <a:endParaRPr/>
            </a:p>
          </p:txBody>
        </p:sp>
      </p:grpSp>
      <p:grpSp>
        <p:nvGrpSpPr>
          <p:cNvPr id="555" name="Google Shape;555;p36"/>
          <p:cNvGrpSpPr/>
          <p:nvPr/>
        </p:nvGrpSpPr>
        <p:grpSpPr>
          <a:xfrm>
            <a:off x="759783" y="2743889"/>
            <a:ext cx="7568646" cy="3317934"/>
            <a:chOff x="73983" y="24502"/>
            <a:chExt cx="7568646" cy="3317934"/>
          </a:xfrm>
        </p:grpSpPr>
        <p:sp>
          <p:nvSpPr>
            <p:cNvPr id="556" name="Google Shape;556;p36"/>
            <p:cNvSpPr/>
            <p:nvPr/>
          </p:nvSpPr>
          <p:spPr>
            <a:xfrm>
              <a:off x="73983" y="24502"/>
              <a:ext cx="3631927" cy="547200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6"/>
            <p:cNvSpPr txBox="1"/>
            <p:nvPr/>
          </p:nvSpPr>
          <p:spPr>
            <a:xfrm>
              <a:off x="73983" y="24502"/>
              <a:ext cx="3631927" cy="54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7525" lIns="170675" spcFirstLastPara="1" rIns="170675" wrap="square" tIns="97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Offensive</a:t>
              </a:r>
              <a:endParaRPr/>
            </a:p>
          </p:txBody>
        </p:sp>
        <p:sp>
          <p:nvSpPr>
            <p:cNvPr id="558" name="Google Shape;558;p36"/>
            <p:cNvSpPr/>
            <p:nvPr/>
          </p:nvSpPr>
          <p:spPr>
            <a:xfrm>
              <a:off x="73983" y="571702"/>
              <a:ext cx="3631927" cy="2770734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131CB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6"/>
            <p:cNvSpPr txBox="1"/>
            <p:nvPr/>
          </p:nvSpPr>
          <p:spPr>
            <a:xfrm>
              <a:off x="73983" y="571702"/>
              <a:ext cx="3631927" cy="27707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52000" lIns="101325" spcFirstLastPara="1" rIns="135125" wrap="square" tIns="1013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Resources will be enough to implement and accomplish an effective plan to attack fire or conduct rescue</a:t>
              </a:r>
              <a:endParaRPr/>
            </a:p>
          </p:txBody>
        </p:sp>
        <p:sp>
          <p:nvSpPr>
            <p:cNvPr id="560" name="Google Shape;560;p36"/>
            <p:cNvSpPr/>
            <p:nvPr/>
          </p:nvSpPr>
          <p:spPr>
            <a:xfrm>
              <a:off x="4010702" y="24502"/>
              <a:ext cx="3631927" cy="547200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6"/>
            <p:cNvSpPr txBox="1"/>
            <p:nvPr/>
          </p:nvSpPr>
          <p:spPr>
            <a:xfrm>
              <a:off x="4010702" y="24502"/>
              <a:ext cx="3631927" cy="54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7525" lIns="170675" spcFirstLastPara="1" rIns="170675" wrap="square" tIns="97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Defensive</a:t>
              </a:r>
              <a:endParaRPr/>
            </a:p>
          </p:txBody>
        </p:sp>
        <p:sp>
          <p:nvSpPr>
            <p:cNvPr id="562" name="Google Shape;562;p36"/>
            <p:cNvSpPr/>
            <p:nvPr/>
          </p:nvSpPr>
          <p:spPr>
            <a:xfrm>
              <a:off x="4010702" y="571702"/>
              <a:ext cx="3631927" cy="2770734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131CB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36"/>
            <p:cNvSpPr txBox="1"/>
            <p:nvPr/>
          </p:nvSpPr>
          <p:spPr>
            <a:xfrm>
              <a:off x="4010702" y="571702"/>
              <a:ext cx="3631927" cy="27707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52000" lIns="101325" spcFirstLastPara="1" rIns="135125" wrap="square" tIns="1013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Amount of fire exceeds ability of available resources to extinguish it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Too few personnel or lack of trained personnel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Inability to provide adequate water flow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Lack of appropriate apparatus or equipment</a:t>
              </a:r>
              <a:endParaRPr/>
            </a:p>
          </p:txBody>
        </p:sp>
      </p:grpSp>
      <p:sp>
        <p:nvSpPr>
          <p:cNvPr descr="Continued on next slide." id="564" name="Google Shape;564;p36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37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70" name="Google Shape;570;p37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Operational Strategies</a:t>
            </a:r>
            <a:endParaRPr/>
          </a:p>
        </p:txBody>
      </p:sp>
      <p:grpSp>
        <p:nvGrpSpPr>
          <p:cNvPr id="571" name="Google Shape;571;p37"/>
          <p:cNvGrpSpPr/>
          <p:nvPr/>
        </p:nvGrpSpPr>
        <p:grpSpPr>
          <a:xfrm>
            <a:off x="838200" y="1497044"/>
            <a:ext cx="7391400" cy="1146600"/>
            <a:chOff x="0" y="0"/>
            <a:chExt cx="7391400" cy="1146600"/>
          </a:xfrm>
        </p:grpSpPr>
        <p:sp>
          <p:nvSpPr>
            <p:cNvPr id="572" name="Google Shape;572;p37"/>
            <p:cNvSpPr/>
            <p:nvPr/>
          </p:nvSpPr>
          <p:spPr>
            <a:xfrm>
              <a:off x="0" y="0"/>
              <a:ext cx="7391400" cy="1146600"/>
            </a:xfrm>
            <a:prstGeom prst="frame">
              <a:avLst>
                <a:gd fmla="val 12500" name="adj1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7"/>
            <p:cNvSpPr txBox="1"/>
            <p:nvPr/>
          </p:nvSpPr>
          <p:spPr>
            <a:xfrm>
              <a:off x="143325" y="143325"/>
              <a:ext cx="7104750" cy="85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2400" lIns="152400" spcFirstLastPara="1" rIns="152400" wrap="square" tIns="152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Structural integrity</a:t>
              </a:r>
              <a:endParaRPr/>
            </a:p>
          </p:txBody>
        </p:sp>
      </p:grpSp>
      <p:grpSp>
        <p:nvGrpSpPr>
          <p:cNvPr id="574" name="Google Shape;574;p37"/>
          <p:cNvGrpSpPr/>
          <p:nvPr/>
        </p:nvGrpSpPr>
        <p:grpSpPr>
          <a:xfrm>
            <a:off x="759783" y="2777389"/>
            <a:ext cx="7568646" cy="3250935"/>
            <a:chOff x="73983" y="58002"/>
            <a:chExt cx="7568646" cy="3250935"/>
          </a:xfrm>
        </p:grpSpPr>
        <p:sp>
          <p:nvSpPr>
            <p:cNvPr id="575" name="Google Shape;575;p37"/>
            <p:cNvSpPr/>
            <p:nvPr/>
          </p:nvSpPr>
          <p:spPr>
            <a:xfrm>
              <a:off x="73983" y="58002"/>
              <a:ext cx="3631927" cy="662400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7"/>
            <p:cNvSpPr txBox="1"/>
            <p:nvPr/>
          </p:nvSpPr>
          <p:spPr>
            <a:xfrm>
              <a:off x="73983" y="58002"/>
              <a:ext cx="3631927" cy="66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7525" lIns="170675" spcFirstLastPara="1" rIns="170675" wrap="square" tIns="97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Offensive</a:t>
              </a:r>
              <a:endParaRPr/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73983" y="720402"/>
              <a:ext cx="3631927" cy="2588535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131CB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7"/>
            <p:cNvSpPr txBox="1"/>
            <p:nvPr/>
          </p:nvSpPr>
          <p:spPr>
            <a:xfrm>
              <a:off x="73983" y="720402"/>
              <a:ext cx="3631927" cy="2588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84000" lIns="122675" spcFirstLastPara="1" rIns="163575" wrap="square" tIns="122675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360 size-up and other information  gathered does not indicate structural collapse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Contents are on fire, but fire has not spread to structural members</a:t>
              </a:r>
              <a:endParaRPr/>
            </a:p>
          </p:txBody>
        </p:sp>
        <p:sp>
          <p:nvSpPr>
            <p:cNvPr id="579" name="Google Shape;579;p37"/>
            <p:cNvSpPr/>
            <p:nvPr/>
          </p:nvSpPr>
          <p:spPr>
            <a:xfrm>
              <a:off x="4010702" y="58002"/>
              <a:ext cx="3631927" cy="662400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37"/>
            <p:cNvSpPr txBox="1"/>
            <p:nvPr/>
          </p:nvSpPr>
          <p:spPr>
            <a:xfrm>
              <a:off x="4010702" y="58002"/>
              <a:ext cx="3631927" cy="66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7525" lIns="170675" spcFirstLastPara="1" rIns="170675" wrap="square" tIns="97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Defensive</a:t>
              </a: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4010702" y="720402"/>
              <a:ext cx="3631927" cy="2588535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131CB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7"/>
            <p:cNvSpPr txBox="1"/>
            <p:nvPr/>
          </p:nvSpPr>
          <p:spPr>
            <a:xfrm>
              <a:off x="4010702" y="720402"/>
              <a:ext cx="3631927" cy="2588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84000" lIns="122675" spcFirstLastPara="1" rIns="163575" wrap="square" tIns="122675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Building is in danger of collapse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Structural members are burning and part of the fuel load</a:t>
              </a:r>
              <a:endParaRPr/>
            </a:p>
          </p:txBody>
        </p:sp>
      </p:grpSp>
      <p:sp>
        <p:nvSpPr>
          <p:cNvPr descr="Continued on next slide." id="583" name="Google Shape;583;p37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38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89" name="Google Shape;589;p38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Operational Strategies</a:t>
            </a:r>
            <a:endParaRPr/>
          </a:p>
        </p:txBody>
      </p:sp>
      <p:grpSp>
        <p:nvGrpSpPr>
          <p:cNvPr id="590" name="Google Shape;590;p38"/>
          <p:cNvGrpSpPr/>
          <p:nvPr/>
        </p:nvGrpSpPr>
        <p:grpSpPr>
          <a:xfrm>
            <a:off x="838200" y="1497044"/>
            <a:ext cx="7391400" cy="1146600"/>
            <a:chOff x="0" y="0"/>
            <a:chExt cx="7391400" cy="1146600"/>
          </a:xfrm>
        </p:grpSpPr>
        <p:sp>
          <p:nvSpPr>
            <p:cNvPr id="591" name="Google Shape;591;p38"/>
            <p:cNvSpPr/>
            <p:nvPr/>
          </p:nvSpPr>
          <p:spPr>
            <a:xfrm>
              <a:off x="0" y="0"/>
              <a:ext cx="7391400" cy="1146600"/>
            </a:xfrm>
            <a:prstGeom prst="frame">
              <a:avLst>
                <a:gd fmla="val 12500" name="adj1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8"/>
            <p:cNvSpPr txBox="1"/>
            <p:nvPr/>
          </p:nvSpPr>
          <p:spPr>
            <a:xfrm>
              <a:off x="143325" y="143325"/>
              <a:ext cx="7104750" cy="85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2400" lIns="152400" spcFirstLastPara="1" rIns="152400" wrap="square" tIns="152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Wind conditions</a:t>
              </a:r>
              <a:endParaRPr/>
            </a:p>
          </p:txBody>
        </p:sp>
      </p:grpSp>
      <p:grpSp>
        <p:nvGrpSpPr>
          <p:cNvPr id="593" name="Google Shape;593;p38"/>
          <p:cNvGrpSpPr/>
          <p:nvPr/>
        </p:nvGrpSpPr>
        <p:grpSpPr>
          <a:xfrm>
            <a:off x="759783" y="2763578"/>
            <a:ext cx="7568646" cy="3278556"/>
            <a:chOff x="73983" y="44191"/>
            <a:chExt cx="7568646" cy="3278556"/>
          </a:xfrm>
        </p:grpSpPr>
        <p:sp>
          <p:nvSpPr>
            <p:cNvPr id="594" name="Google Shape;594;p38"/>
            <p:cNvSpPr/>
            <p:nvPr/>
          </p:nvSpPr>
          <p:spPr>
            <a:xfrm>
              <a:off x="73983" y="44191"/>
              <a:ext cx="3631927" cy="662400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8"/>
            <p:cNvSpPr txBox="1"/>
            <p:nvPr/>
          </p:nvSpPr>
          <p:spPr>
            <a:xfrm>
              <a:off x="73983" y="44191"/>
              <a:ext cx="3631927" cy="66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7525" lIns="170675" spcFirstLastPara="1" rIns="170675" wrap="square" tIns="97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Offensive</a:t>
              </a:r>
              <a:endParaRPr/>
            </a:p>
          </p:txBody>
        </p:sp>
        <p:sp>
          <p:nvSpPr>
            <p:cNvPr id="596" name="Google Shape;596;p38"/>
            <p:cNvSpPr/>
            <p:nvPr/>
          </p:nvSpPr>
          <p:spPr>
            <a:xfrm>
              <a:off x="73983" y="706591"/>
              <a:ext cx="3631927" cy="2616156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131CB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8"/>
            <p:cNvSpPr txBox="1"/>
            <p:nvPr/>
          </p:nvSpPr>
          <p:spPr>
            <a:xfrm>
              <a:off x="73983" y="706591"/>
              <a:ext cx="3631927" cy="2616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84000" lIns="122675" spcFirstLastPara="1" rIns="163575" wrap="square" tIns="122675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Attack can come from upwind side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Wind conditions will not affect ventilation tactics</a:t>
              </a:r>
              <a:endParaRPr/>
            </a:p>
          </p:txBody>
        </p:sp>
        <p:sp>
          <p:nvSpPr>
            <p:cNvPr id="598" name="Google Shape;598;p38"/>
            <p:cNvSpPr/>
            <p:nvPr/>
          </p:nvSpPr>
          <p:spPr>
            <a:xfrm>
              <a:off x="4010702" y="44191"/>
              <a:ext cx="3631927" cy="662400"/>
            </a:xfrm>
            <a:prstGeom prst="rect">
              <a:avLst/>
            </a:prstGeom>
            <a:solidFill>
              <a:schemeClr val="accent2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8"/>
            <p:cNvSpPr txBox="1"/>
            <p:nvPr/>
          </p:nvSpPr>
          <p:spPr>
            <a:xfrm>
              <a:off x="4010702" y="44191"/>
              <a:ext cx="3631927" cy="66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7525" lIns="170675" spcFirstLastPara="1" rIns="170675" wrap="square" tIns="97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Defensive</a:t>
              </a:r>
              <a:endParaRPr/>
            </a:p>
          </p:txBody>
        </p:sp>
        <p:sp>
          <p:nvSpPr>
            <p:cNvPr id="600" name="Google Shape;600;p38"/>
            <p:cNvSpPr/>
            <p:nvPr/>
          </p:nvSpPr>
          <p:spPr>
            <a:xfrm>
              <a:off x="4010702" y="706591"/>
              <a:ext cx="3631927" cy="2616156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131CB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8"/>
            <p:cNvSpPr txBox="1"/>
            <p:nvPr/>
          </p:nvSpPr>
          <p:spPr>
            <a:xfrm>
              <a:off x="4010702" y="706591"/>
              <a:ext cx="3631927" cy="2616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84000" lIns="122675" spcFirstLastPara="1" rIns="163575" wrap="square" tIns="122675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Attack has to be into the wind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Wind conditions increase potential development of high temperature flow paths in the structure</a:t>
              </a:r>
              <a:endParaRPr/>
            </a:p>
          </p:txBody>
        </p:sp>
      </p:grpSp>
      <p:sp>
        <p:nvSpPr>
          <p:cNvPr descr="Continued on next slide." id="602" name="Google Shape;602;p38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39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08" name="Google Shape;608;p39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Operational Strategies — Offensive</a:t>
            </a:r>
            <a:endParaRPr/>
          </a:p>
        </p:txBody>
      </p:sp>
      <p:pic>
        <p:nvPicPr>
          <p:cNvPr descr="firefighters conducting an offensive interior fire attack." id="609" name="Google Shape;609;p3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5400" y="1600200"/>
            <a:ext cx="6553200" cy="4370388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ntinued on next slide." id="610" name="Google Shape;610;p39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4" name="Google Shape;84;p4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Establishing Command</a:t>
            </a:r>
            <a:endParaRPr/>
          </a:p>
        </p:txBody>
      </p:sp>
      <p:grpSp>
        <p:nvGrpSpPr>
          <p:cNvPr id="85" name="Google Shape;85;p4"/>
          <p:cNvGrpSpPr/>
          <p:nvPr/>
        </p:nvGrpSpPr>
        <p:grpSpPr>
          <a:xfrm>
            <a:off x="4101972" y="1822010"/>
            <a:ext cx="4246901" cy="3969189"/>
            <a:chOff x="291972" y="69410"/>
            <a:chExt cx="4246901" cy="3969189"/>
          </a:xfrm>
        </p:grpSpPr>
        <p:sp>
          <p:nvSpPr>
            <p:cNvPr id="86" name="Google Shape;86;p4"/>
            <p:cNvSpPr/>
            <p:nvPr/>
          </p:nvSpPr>
          <p:spPr>
            <a:xfrm>
              <a:off x="291972" y="76200"/>
              <a:ext cx="546231" cy="521338"/>
            </a:xfrm>
            <a:prstGeom prst="ellipse">
              <a:avLst/>
            </a:prstGeom>
            <a:solidFill>
              <a:srgbClr val="3131CB">
                <a:alpha val="4980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1038443" y="69410"/>
              <a:ext cx="3500430" cy="672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4"/>
            <p:cNvSpPr txBox="1"/>
            <p:nvPr/>
          </p:nvSpPr>
          <p:spPr>
            <a:xfrm>
              <a:off x="1038443" y="69410"/>
              <a:ext cx="3500430" cy="672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0" spcFirstLastPara="1" rIns="0" wrap="square" tIns="279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Specify acting IC</a:t>
              </a: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291972" y="749172"/>
              <a:ext cx="546231" cy="521338"/>
            </a:xfrm>
            <a:prstGeom prst="ellipse">
              <a:avLst/>
            </a:prstGeom>
            <a:solidFill>
              <a:srgbClr val="3131CB">
                <a:alpha val="4980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1038443" y="742382"/>
              <a:ext cx="3500430" cy="672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4"/>
            <p:cNvSpPr txBox="1"/>
            <p:nvPr/>
          </p:nvSpPr>
          <p:spPr>
            <a:xfrm>
              <a:off x="1038443" y="742382"/>
              <a:ext cx="3500430" cy="672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0" spcFirstLastPara="1" rIns="0" wrap="square" tIns="279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State name of the incident</a:t>
              </a: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291972" y="1422144"/>
              <a:ext cx="546231" cy="521338"/>
            </a:xfrm>
            <a:prstGeom prst="ellipse">
              <a:avLst/>
            </a:prstGeom>
            <a:solidFill>
              <a:srgbClr val="3131CB">
                <a:alpha val="4980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1038443" y="1415354"/>
              <a:ext cx="3500430" cy="672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4"/>
            <p:cNvSpPr txBox="1"/>
            <p:nvPr/>
          </p:nvSpPr>
          <p:spPr>
            <a:xfrm>
              <a:off x="1038443" y="1415354"/>
              <a:ext cx="3500430" cy="672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0" spcFirstLastPara="1" rIns="0" wrap="square" tIns="279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State location of Command Post</a:t>
              </a: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291972" y="2095117"/>
              <a:ext cx="546231" cy="521338"/>
            </a:xfrm>
            <a:prstGeom prst="ellipse">
              <a:avLst/>
            </a:prstGeom>
            <a:solidFill>
              <a:srgbClr val="3131CB">
                <a:alpha val="4980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1038443" y="2088326"/>
              <a:ext cx="3500430" cy="672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4"/>
            <p:cNvSpPr txBox="1"/>
            <p:nvPr/>
          </p:nvSpPr>
          <p:spPr>
            <a:xfrm>
              <a:off x="1038443" y="2088326"/>
              <a:ext cx="3500430" cy="672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0" spcFirstLastPara="1" rIns="0" wrap="square" tIns="279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State location of staging areas</a:t>
              </a: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91972" y="2768089"/>
              <a:ext cx="546231" cy="521338"/>
            </a:xfrm>
            <a:prstGeom prst="ellipse">
              <a:avLst/>
            </a:prstGeom>
            <a:solidFill>
              <a:srgbClr val="3131CB">
                <a:alpha val="4980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1038443" y="2761298"/>
              <a:ext cx="3500430" cy="672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4"/>
            <p:cNvSpPr txBox="1"/>
            <p:nvPr/>
          </p:nvSpPr>
          <p:spPr>
            <a:xfrm>
              <a:off x="1038443" y="2761298"/>
              <a:ext cx="3500430" cy="672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0" spcFirstLastPara="1" rIns="0" wrap="square" tIns="279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initial assignments to available resources</a:t>
              </a: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91972" y="3441061"/>
              <a:ext cx="546231" cy="521338"/>
            </a:xfrm>
            <a:prstGeom prst="ellipse">
              <a:avLst/>
            </a:prstGeom>
            <a:solidFill>
              <a:srgbClr val="3131CB">
                <a:alpha val="4980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1038443" y="3365627"/>
              <a:ext cx="3500430" cy="672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4"/>
            <p:cNvSpPr txBox="1"/>
            <p:nvPr/>
          </p:nvSpPr>
          <p:spPr>
            <a:xfrm>
              <a:off x="1038443" y="3365627"/>
              <a:ext cx="3500430" cy="672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925" lIns="0" spcFirstLastPara="1" rIns="0" wrap="square" tIns="279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Call additional resources</a:t>
              </a:r>
              <a:endParaRPr/>
            </a:p>
          </p:txBody>
        </p:sp>
      </p:grpSp>
      <p:pic>
        <p:nvPicPr>
          <p:cNvPr descr="A firefighter establishing incident command over a radio. Firefighter should identify the following:&#10;IC's name&#10;Incident name&#10;Command post location&#10;Staging area location &#10;Initial assignments&#10;Additional resources needed" id="104" name="Google Shape;10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0600" y="1820863"/>
            <a:ext cx="2660650" cy="3989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40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16" name="Google Shape;616;p40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Operational Strategies — Offensive</a:t>
            </a:r>
            <a:endParaRPr/>
          </a:p>
        </p:txBody>
      </p:sp>
      <p:grpSp>
        <p:nvGrpSpPr>
          <p:cNvPr id="617" name="Google Shape;617;p40"/>
          <p:cNvGrpSpPr/>
          <p:nvPr/>
        </p:nvGrpSpPr>
        <p:grpSpPr>
          <a:xfrm>
            <a:off x="686749" y="1752599"/>
            <a:ext cx="7770502" cy="4343400"/>
            <a:chOff x="949" y="-1"/>
            <a:chExt cx="7770502" cy="4343400"/>
          </a:xfrm>
        </p:grpSpPr>
        <p:sp>
          <p:nvSpPr>
            <p:cNvPr id="618" name="Google Shape;618;p40"/>
            <p:cNvSpPr/>
            <p:nvPr/>
          </p:nvSpPr>
          <p:spPr>
            <a:xfrm rot="-5400000">
              <a:off x="-937338" y="938286"/>
              <a:ext cx="4343400" cy="2466826"/>
            </a:xfrm>
            <a:prstGeom prst="flowChartManualOperation">
              <a:avLst/>
            </a:prstGeom>
            <a:solidFill>
              <a:srgbClr val="3131CB">
                <a:alpha val="8980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40"/>
            <p:cNvSpPr txBox="1"/>
            <p:nvPr/>
          </p:nvSpPr>
          <p:spPr>
            <a:xfrm>
              <a:off x="949" y="868679"/>
              <a:ext cx="2466826" cy="2606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58750" spcFirstLastPara="1" rIns="1579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Assess risks and take action to reduce risk</a:t>
              </a:r>
              <a:endParaRPr/>
            </a:p>
          </p:txBody>
        </p:sp>
        <p:sp>
          <p:nvSpPr>
            <p:cNvPr id="620" name="Google Shape;620;p40"/>
            <p:cNvSpPr/>
            <p:nvPr/>
          </p:nvSpPr>
          <p:spPr>
            <a:xfrm rot="-5400000">
              <a:off x="1714500" y="938286"/>
              <a:ext cx="4343400" cy="2466826"/>
            </a:xfrm>
            <a:prstGeom prst="flowChartManualOperation">
              <a:avLst/>
            </a:prstGeom>
            <a:solidFill>
              <a:srgbClr val="3131CB">
                <a:alpha val="6980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40"/>
            <p:cNvSpPr txBox="1"/>
            <p:nvPr/>
          </p:nvSpPr>
          <p:spPr>
            <a:xfrm>
              <a:off x="2652787" y="868679"/>
              <a:ext cx="2466826" cy="2606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58750" spcFirstLastPara="1" rIns="1579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Direct fire attack (exterior, interior, or transitional attacks)</a:t>
              </a:r>
              <a:endParaRPr/>
            </a:p>
          </p:txBody>
        </p:sp>
        <p:sp>
          <p:nvSpPr>
            <p:cNvPr id="622" name="Google Shape;622;p40"/>
            <p:cNvSpPr/>
            <p:nvPr/>
          </p:nvSpPr>
          <p:spPr>
            <a:xfrm rot="-5400000">
              <a:off x="4366338" y="938286"/>
              <a:ext cx="4343400" cy="2466826"/>
            </a:xfrm>
            <a:prstGeom prst="flowChartManualOperation">
              <a:avLst/>
            </a:prstGeom>
            <a:solidFill>
              <a:srgbClr val="3131CB">
                <a:alpha val="57647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40"/>
            <p:cNvSpPr txBox="1"/>
            <p:nvPr/>
          </p:nvSpPr>
          <p:spPr>
            <a:xfrm>
              <a:off x="5304625" y="868679"/>
              <a:ext cx="2466826" cy="2606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58750" spcFirstLastPara="1" rIns="1579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Rescue and extinguishment may occur simultaneously or rescue may be the primary activity</a:t>
              </a:r>
              <a:endParaRPr/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41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29" name="Google Shape;629;p41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Operational Strategies — Defensive</a:t>
            </a:r>
            <a:endParaRPr/>
          </a:p>
        </p:txBody>
      </p:sp>
      <p:grpSp>
        <p:nvGrpSpPr>
          <p:cNvPr id="630" name="Google Shape;630;p41"/>
          <p:cNvGrpSpPr/>
          <p:nvPr/>
        </p:nvGrpSpPr>
        <p:grpSpPr>
          <a:xfrm>
            <a:off x="723900" y="1840999"/>
            <a:ext cx="7696200" cy="1017000"/>
            <a:chOff x="0" y="88399"/>
            <a:chExt cx="7696200" cy="1017000"/>
          </a:xfrm>
        </p:grpSpPr>
        <p:sp>
          <p:nvSpPr>
            <p:cNvPr id="631" name="Google Shape;631;p41"/>
            <p:cNvSpPr/>
            <p:nvPr/>
          </p:nvSpPr>
          <p:spPr>
            <a:xfrm>
              <a:off x="0" y="88399"/>
              <a:ext cx="7696200" cy="47970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41"/>
            <p:cNvSpPr txBox="1"/>
            <p:nvPr/>
          </p:nvSpPr>
          <p:spPr>
            <a:xfrm>
              <a:off x="23417" y="111816"/>
              <a:ext cx="7649366" cy="4328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No one is entering the IDLH environment</a:t>
              </a:r>
              <a:endParaRPr/>
            </a:p>
          </p:txBody>
        </p:sp>
        <p:sp>
          <p:nvSpPr>
            <p:cNvPr id="633" name="Google Shape;633;p41"/>
            <p:cNvSpPr/>
            <p:nvPr/>
          </p:nvSpPr>
          <p:spPr>
            <a:xfrm>
              <a:off x="0" y="625699"/>
              <a:ext cx="7696200" cy="47970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41"/>
            <p:cNvSpPr txBox="1"/>
            <p:nvPr/>
          </p:nvSpPr>
          <p:spPr>
            <a:xfrm>
              <a:off x="23417" y="649116"/>
              <a:ext cx="7649366" cy="4328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May mean sacrificing a burning building to save adjacent buildings</a:t>
              </a:r>
              <a:endParaRPr/>
            </a:p>
          </p:txBody>
        </p:sp>
      </p:grpSp>
      <p:pic>
        <p:nvPicPr>
          <p:cNvPr descr="depiction of defensive operations, two apparatus are connected to hydrants, each are spraying water on the buildings next to a structure that is on fire" id="635" name="Google Shape;635;p4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3041650"/>
            <a:ext cx="7772400" cy="2889250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ntinued on next slide." id="636" name="Google Shape;636;p41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42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42" name="Google Shape;642;p42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Operational Strategies — Defensive</a:t>
            </a:r>
            <a:endParaRPr/>
          </a:p>
        </p:txBody>
      </p:sp>
      <p:sp>
        <p:nvSpPr>
          <p:cNvPr id="643" name="Google Shape;643;p42"/>
          <p:cNvSpPr txBox="1"/>
          <p:nvPr>
            <p:ph idx="1" type="body"/>
          </p:nvPr>
        </p:nvSpPr>
        <p:spPr>
          <a:xfrm>
            <a:off x="685800" y="1752600"/>
            <a:ext cx="7772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ct val="110000"/>
              <a:buFont typeface="Arial"/>
              <a:buChar char="•"/>
            </a:pPr>
            <a:r>
              <a:rPr lang="en-US"/>
              <a:t>Protect exposures</a:t>
            </a:r>
            <a:endParaRPr/>
          </a:p>
          <a:p>
            <a:pPr indent="-457200" lvl="0" marL="457200" rtl="0" algn="l">
              <a:spcBef>
                <a:spcPts val="592"/>
              </a:spcBef>
              <a:spcAft>
                <a:spcPts val="0"/>
              </a:spcAft>
              <a:buSzPct val="110000"/>
              <a:buFont typeface="Arial"/>
              <a:buChar char="•"/>
            </a:pPr>
            <a:r>
              <a:rPr lang="en-US"/>
              <a:t>Control fire spread</a:t>
            </a:r>
            <a:endParaRPr/>
          </a:p>
          <a:p>
            <a:pPr indent="-457200" lvl="0" marL="457200" rtl="0" algn="l">
              <a:spcBef>
                <a:spcPts val="592"/>
              </a:spcBef>
              <a:spcAft>
                <a:spcPts val="0"/>
              </a:spcAft>
              <a:buSzPct val="110000"/>
              <a:buFont typeface="Arial"/>
              <a:buChar char="•"/>
            </a:pPr>
            <a:r>
              <a:rPr lang="en-US"/>
              <a:t>Confine fire to involved structure without entering the building</a:t>
            </a:r>
            <a:endParaRPr/>
          </a:p>
          <a:p>
            <a:pPr indent="-457200" lvl="0" marL="457200" rtl="0" algn="l">
              <a:spcBef>
                <a:spcPts val="592"/>
              </a:spcBef>
              <a:spcAft>
                <a:spcPts val="0"/>
              </a:spcAft>
              <a:buSzPct val="110000"/>
              <a:buFont typeface="Arial"/>
              <a:buChar char="•"/>
            </a:pPr>
            <a:r>
              <a:rPr lang="en-US"/>
              <a:t>Probability of saving lives is unlikely and risk to firefighters outweighs possible gain</a:t>
            </a:r>
            <a:endParaRPr/>
          </a:p>
          <a:p>
            <a:pPr indent="-457200" lvl="0" marL="457200" rtl="0" algn="l">
              <a:spcBef>
                <a:spcPts val="592"/>
              </a:spcBef>
              <a:spcAft>
                <a:spcPts val="0"/>
              </a:spcAft>
              <a:buSzPct val="110000"/>
              <a:buFont typeface="Arial"/>
              <a:buChar char="•"/>
            </a:pPr>
            <a:r>
              <a:rPr lang="en-US"/>
              <a:t>May indicate a need for additional resources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43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49" name="Google Shape;649;p43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Requests For Additional Resources</a:t>
            </a:r>
            <a:endParaRPr/>
          </a:p>
        </p:txBody>
      </p:sp>
      <p:grpSp>
        <p:nvGrpSpPr>
          <p:cNvPr id="650" name="Google Shape;650;p43"/>
          <p:cNvGrpSpPr/>
          <p:nvPr/>
        </p:nvGrpSpPr>
        <p:grpSpPr>
          <a:xfrm>
            <a:off x="685800" y="1754677"/>
            <a:ext cx="8001000" cy="4339244"/>
            <a:chOff x="0" y="2077"/>
            <a:chExt cx="8001000" cy="4339244"/>
          </a:xfrm>
        </p:grpSpPr>
        <p:sp>
          <p:nvSpPr>
            <p:cNvPr id="651" name="Google Shape;651;p43"/>
            <p:cNvSpPr/>
            <p:nvPr/>
          </p:nvSpPr>
          <p:spPr>
            <a:xfrm>
              <a:off x="0" y="2029649"/>
              <a:ext cx="8001000" cy="2311672"/>
            </a:xfrm>
            <a:prstGeom prst="rect">
              <a:avLst/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43"/>
            <p:cNvSpPr txBox="1"/>
            <p:nvPr/>
          </p:nvSpPr>
          <p:spPr>
            <a:xfrm>
              <a:off x="0" y="2029649"/>
              <a:ext cx="8001000" cy="1248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7575" lIns="227575" spcFirstLastPara="1" rIns="227575" wrap="square" tIns="227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Request additional resources</a:t>
              </a:r>
              <a:endParaRPr/>
            </a:p>
          </p:txBody>
        </p:sp>
        <p:sp>
          <p:nvSpPr>
            <p:cNvPr id="653" name="Google Shape;653;p43"/>
            <p:cNvSpPr/>
            <p:nvPr/>
          </p:nvSpPr>
          <p:spPr>
            <a:xfrm>
              <a:off x="3906" y="3231719"/>
              <a:ext cx="2664395" cy="1063369"/>
            </a:xfrm>
            <a:prstGeom prst="rect">
              <a:avLst/>
            </a:prstGeom>
            <a:solidFill>
              <a:srgbClr val="CCCCEC">
                <a:alpha val="89803"/>
              </a:srgbClr>
            </a:solidFill>
            <a:ln cap="flat" cmpd="sng" w="25400">
              <a:solidFill>
                <a:srgbClr val="CCCCEC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43"/>
            <p:cNvSpPr txBox="1"/>
            <p:nvPr/>
          </p:nvSpPr>
          <p:spPr>
            <a:xfrm>
              <a:off x="3906" y="3231719"/>
              <a:ext cx="2664395" cy="10633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142225" spcFirstLastPara="1" rIns="142225" wrap="square" tIns="25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Adhere to two-in, two-out regulation</a:t>
              </a:r>
              <a:endParaRPr/>
            </a:p>
          </p:txBody>
        </p:sp>
        <p:sp>
          <p:nvSpPr>
            <p:cNvPr id="655" name="Google Shape;655;p43"/>
            <p:cNvSpPr/>
            <p:nvPr/>
          </p:nvSpPr>
          <p:spPr>
            <a:xfrm>
              <a:off x="2668302" y="3231719"/>
              <a:ext cx="2664395" cy="1063369"/>
            </a:xfrm>
            <a:prstGeom prst="rect">
              <a:avLst/>
            </a:prstGeom>
            <a:solidFill>
              <a:srgbClr val="CCCCEC">
                <a:alpha val="89803"/>
              </a:srgbClr>
            </a:solidFill>
            <a:ln cap="flat" cmpd="sng" w="25400">
              <a:solidFill>
                <a:srgbClr val="CCCCEC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43"/>
            <p:cNvSpPr txBox="1"/>
            <p:nvPr/>
          </p:nvSpPr>
          <p:spPr>
            <a:xfrm>
              <a:off x="2668302" y="3231719"/>
              <a:ext cx="2664395" cy="10633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142225" spcFirstLastPara="1" rIns="142225" wrap="square" tIns="25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Know local procedure</a:t>
              </a:r>
              <a:endParaRPr/>
            </a:p>
          </p:txBody>
        </p:sp>
        <p:sp>
          <p:nvSpPr>
            <p:cNvPr id="657" name="Google Shape;657;p43"/>
            <p:cNvSpPr/>
            <p:nvPr/>
          </p:nvSpPr>
          <p:spPr>
            <a:xfrm>
              <a:off x="5332697" y="3231719"/>
              <a:ext cx="2664395" cy="1063369"/>
            </a:xfrm>
            <a:prstGeom prst="rect">
              <a:avLst/>
            </a:prstGeom>
            <a:solidFill>
              <a:srgbClr val="CCCCEC">
                <a:alpha val="89803"/>
              </a:srgbClr>
            </a:solidFill>
            <a:ln cap="flat" cmpd="sng" w="25400">
              <a:solidFill>
                <a:srgbClr val="CCCCEC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43"/>
            <p:cNvSpPr txBox="1"/>
            <p:nvPr/>
          </p:nvSpPr>
          <p:spPr>
            <a:xfrm>
              <a:off x="5332697" y="3231719"/>
              <a:ext cx="2664395" cy="10633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142225" spcFirstLastPara="1" rIns="142225" wrap="square" tIns="25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Know resources that alarm assignments include</a:t>
              </a:r>
              <a:endParaRPr/>
            </a:p>
          </p:txBody>
        </p:sp>
        <p:sp>
          <p:nvSpPr>
            <p:cNvPr id="659" name="Google Shape;659;p43"/>
            <p:cNvSpPr/>
            <p:nvPr/>
          </p:nvSpPr>
          <p:spPr>
            <a:xfrm rot="10800000">
              <a:off x="0" y="2077"/>
              <a:ext cx="8001000" cy="2062246"/>
            </a:xfrm>
            <a:prstGeom prst="up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43"/>
            <p:cNvSpPr txBox="1"/>
            <p:nvPr/>
          </p:nvSpPr>
          <p:spPr>
            <a:xfrm>
              <a:off x="0" y="2077"/>
              <a:ext cx="8001000" cy="1339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9125" lIns="199125" spcFirstLastPara="1" rIns="199125" wrap="square" tIns="199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Too few resources to meet incident objectives</a:t>
              </a:r>
              <a:endParaRPr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44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66" name="Google Shape;666;p44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 QUESTIONS</a:t>
            </a:r>
            <a:endParaRPr/>
          </a:p>
        </p:txBody>
      </p:sp>
      <p:sp>
        <p:nvSpPr>
          <p:cNvPr id="667" name="Google Shape;667;p44"/>
          <p:cNvSpPr txBox="1"/>
          <p:nvPr>
            <p:ph idx="1" type="body"/>
          </p:nvPr>
        </p:nvSpPr>
        <p:spPr>
          <a:xfrm>
            <a:off x="685800" y="1752600"/>
            <a:ext cx="65532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items should be included in the arrival report?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What are five operational assignments that the Incident Commander can make for personnel at the scene?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br>
              <a:rPr lang="en-US"/>
            </a:b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45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73" name="Google Shape;673;p45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 QUESTION</a:t>
            </a:r>
            <a:endParaRPr/>
          </a:p>
        </p:txBody>
      </p:sp>
      <p:sp>
        <p:nvSpPr>
          <p:cNvPr id="674" name="Google Shape;674;p45"/>
          <p:cNvSpPr txBox="1"/>
          <p:nvPr>
            <p:ph idx="1" type="body"/>
          </p:nvPr>
        </p:nvSpPr>
        <p:spPr>
          <a:xfrm>
            <a:off x="685800" y="1752600"/>
            <a:ext cx="65532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What is the difference between an offensive strategy and a defensive strategy?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46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80" name="Google Shape;680;p46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Learning Objective 2</a:t>
            </a:r>
            <a:endParaRPr/>
          </a:p>
        </p:txBody>
      </p:sp>
      <p:sp>
        <p:nvSpPr>
          <p:cNvPr id="681" name="Google Shape;681;p46"/>
          <p:cNvSpPr txBox="1"/>
          <p:nvPr>
            <p:ph idx="1" type="body"/>
          </p:nvPr>
        </p:nvSpPr>
        <p:spPr>
          <a:xfrm>
            <a:off x="685800" y="1752600"/>
            <a:ext cx="7772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914400" lvl="0" marL="9144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	Explain the process of transferring Command.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47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87" name="Google Shape;687;p47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Transferring Command</a:t>
            </a:r>
            <a:endParaRPr/>
          </a:p>
        </p:txBody>
      </p:sp>
      <p:grpSp>
        <p:nvGrpSpPr>
          <p:cNvPr id="688" name="Google Shape;688;p47"/>
          <p:cNvGrpSpPr/>
          <p:nvPr/>
        </p:nvGrpSpPr>
        <p:grpSpPr>
          <a:xfrm>
            <a:off x="4405757" y="1830371"/>
            <a:ext cx="4035945" cy="4044951"/>
            <a:chOff x="2654" y="0"/>
            <a:chExt cx="4035945" cy="4044951"/>
          </a:xfrm>
        </p:grpSpPr>
        <p:sp>
          <p:nvSpPr>
            <p:cNvPr id="689" name="Google Shape;689;p47"/>
            <p:cNvSpPr/>
            <p:nvPr/>
          </p:nvSpPr>
          <p:spPr>
            <a:xfrm>
              <a:off x="5309" y="0"/>
              <a:ext cx="4033290" cy="1796072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47"/>
            <p:cNvSpPr txBox="1"/>
            <p:nvPr/>
          </p:nvSpPr>
          <p:spPr>
            <a:xfrm>
              <a:off x="5309" y="0"/>
              <a:ext cx="4033290" cy="17960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7625" lIns="87625" spcFirstLastPara="1" rIns="87625" wrap="square" tIns="876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Officer assuming Command communicates by radio or face-to-face with the officer/firefighter being relieved</a:t>
              </a:r>
              <a:endParaRPr/>
            </a:p>
          </p:txBody>
        </p:sp>
        <p:sp>
          <p:nvSpPr>
            <p:cNvPr id="691" name="Google Shape;691;p47"/>
            <p:cNvSpPr/>
            <p:nvPr/>
          </p:nvSpPr>
          <p:spPr>
            <a:xfrm>
              <a:off x="2654" y="2248879"/>
              <a:ext cx="4033290" cy="1796072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47"/>
            <p:cNvSpPr txBox="1"/>
            <p:nvPr/>
          </p:nvSpPr>
          <p:spPr>
            <a:xfrm>
              <a:off x="2654" y="2248879"/>
              <a:ext cx="4033290" cy="17960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7625" lIns="87625" spcFirstLastPara="1" rIns="87625" wrap="square" tIns="876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Command should never be transferred to anyone not at the scene</a:t>
              </a:r>
              <a:endParaRPr/>
            </a:p>
          </p:txBody>
        </p:sp>
      </p:grpSp>
      <p:pic>
        <p:nvPicPr>
          <p:cNvPr descr="The intial IC transferring command to the new IC at an incident scene." id="693" name="Google Shape;693;p47"/>
          <p:cNvPicPr preferRelativeResize="0"/>
          <p:nvPr/>
        </p:nvPicPr>
        <p:blipFill rotWithShape="1">
          <a:blip r:embed="rId3">
            <a:alphaModFix/>
          </a:blip>
          <a:srcRect b="0" l="0" r="0" t="8730"/>
          <a:stretch/>
        </p:blipFill>
        <p:spPr>
          <a:xfrm>
            <a:off x="838200" y="1676400"/>
            <a:ext cx="3200400" cy="4381500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ntinued on next slide." id="694" name="Google Shape;694;p47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48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00" name="Google Shape;700;p48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Transferring Command</a:t>
            </a:r>
            <a:endParaRPr/>
          </a:p>
        </p:txBody>
      </p:sp>
      <p:grpSp>
        <p:nvGrpSpPr>
          <p:cNvPr id="701" name="Google Shape;701;p48"/>
          <p:cNvGrpSpPr/>
          <p:nvPr/>
        </p:nvGrpSpPr>
        <p:grpSpPr>
          <a:xfrm>
            <a:off x="933688" y="1600200"/>
            <a:ext cx="7503151" cy="4273830"/>
            <a:chOff x="247888" y="0"/>
            <a:chExt cx="7503151" cy="4273830"/>
          </a:xfrm>
        </p:grpSpPr>
        <p:sp>
          <p:nvSpPr>
            <p:cNvPr id="702" name="Google Shape;702;p48"/>
            <p:cNvSpPr/>
            <p:nvPr/>
          </p:nvSpPr>
          <p:spPr>
            <a:xfrm>
              <a:off x="258013" y="609601"/>
              <a:ext cx="7493026" cy="220228"/>
            </a:xfrm>
            <a:prstGeom prst="rect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48"/>
            <p:cNvSpPr/>
            <p:nvPr/>
          </p:nvSpPr>
          <p:spPr>
            <a:xfrm>
              <a:off x="247888" y="609599"/>
              <a:ext cx="209311" cy="209311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48"/>
            <p:cNvSpPr/>
            <p:nvPr/>
          </p:nvSpPr>
          <p:spPr>
            <a:xfrm>
              <a:off x="258013" y="0"/>
              <a:ext cx="7256372" cy="6021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48"/>
            <p:cNvSpPr txBox="1"/>
            <p:nvPr/>
          </p:nvSpPr>
          <p:spPr>
            <a:xfrm>
              <a:off x="258013" y="0"/>
              <a:ext cx="7256372" cy="6021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850" lIns="34275" spcFirstLastPara="1" rIns="34275" wrap="square" tIns="228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Officer/firefighter being relieved should brief the relieving officer</a:t>
              </a:r>
              <a:endParaRPr/>
            </a:p>
          </p:txBody>
        </p:sp>
        <p:sp>
          <p:nvSpPr>
            <p:cNvPr id="706" name="Google Shape;706;p48"/>
            <p:cNvSpPr/>
            <p:nvPr/>
          </p:nvSpPr>
          <p:spPr>
            <a:xfrm>
              <a:off x="258011" y="1016318"/>
              <a:ext cx="209306" cy="209306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48"/>
            <p:cNvSpPr/>
            <p:nvPr/>
          </p:nvSpPr>
          <p:spPr>
            <a:xfrm>
              <a:off x="494620" y="858571"/>
              <a:ext cx="6308330" cy="487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48"/>
            <p:cNvSpPr txBox="1"/>
            <p:nvPr/>
          </p:nvSpPr>
          <p:spPr>
            <a:xfrm>
              <a:off x="494620" y="858571"/>
              <a:ext cx="6308330" cy="487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2225" spcFirstLastPara="1" rIns="142225" wrap="square" tIns="1422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Name of the incident</a:t>
              </a:r>
              <a:endParaRPr/>
            </a:p>
          </p:txBody>
        </p:sp>
        <p:sp>
          <p:nvSpPr>
            <p:cNvPr id="709" name="Google Shape;709;p48"/>
            <p:cNvSpPr/>
            <p:nvPr/>
          </p:nvSpPr>
          <p:spPr>
            <a:xfrm>
              <a:off x="258011" y="1504212"/>
              <a:ext cx="209306" cy="209306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48"/>
            <p:cNvSpPr/>
            <p:nvPr/>
          </p:nvSpPr>
          <p:spPr>
            <a:xfrm>
              <a:off x="494620" y="1346465"/>
              <a:ext cx="6308330" cy="487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48"/>
            <p:cNvSpPr txBox="1"/>
            <p:nvPr/>
          </p:nvSpPr>
          <p:spPr>
            <a:xfrm>
              <a:off x="494620" y="1346465"/>
              <a:ext cx="6308330" cy="487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2225" spcFirstLastPara="1" rIns="142225" wrap="square" tIns="1422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Incident status</a:t>
              </a:r>
              <a:endParaRPr/>
            </a:p>
          </p:txBody>
        </p:sp>
        <p:sp>
          <p:nvSpPr>
            <p:cNvPr id="712" name="Google Shape;712;p48"/>
            <p:cNvSpPr/>
            <p:nvPr/>
          </p:nvSpPr>
          <p:spPr>
            <a:xfrm>
              <a:off x="258011" y="1992106"/>
              <a:ext cx="209306" cy="209306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48"/>
            <p:cNvSpPr/>
            <p:nvPr/>
          </p:nvSpPr>
          <p:spPr>
            <a:xfrm>
              <a:off x="494620" y="1834359"/>
              <a:ext cx="6308330" cy="487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48"/>
            <p:cNvSpPr txBox="1"/>
            <p:nvPr/>
          </p:nvSpPr>
          <p:spPr>
            <a:xfrm>
              <a:off x="494620" y="1834359"/>
              <a:ext cx="6308330" cy="487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2225" spcFirstLastPara="1" rIns="142225" wrap="square" tIns="1422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Safety considerations</a:t>
              </a:r>
              <a:endParaRPr/>
            </a:p>
          </p:txBody>
        </p:sp>
        <p:sp>
          <p:nvSpPr>
            <p:cNvPr id="715" name="Google Shape;715;p48"/>
            <p:cNvSpPr/>
            <p:nvPr/>
          </p:nvSpPr>
          <p:spPr>
            <a:xfrm>
              <a:off x="258011" y="2480000"/>
              <a:ext cx="209306" cy="209306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48"/>
            <p:cNvSpPr/>
            <p:nvPr/>
          </p:nvSpPr>
          <p:spPr>
            <a:xfrm>
              <a:off x="494620" y="2322254"/>
              <a:ext cx="6308330" cy="487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48"/>
            <p:cNvSpPr txBox="1"/>
            <p:nvPr/>
          </p:nvSpPr>
          <p:spPr>
            <a:xfrm>
              <a:off x="494620" y="2322254"/>
              <a:ext cx="6308330" cy="487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2225" spcFirstLastPara="1" rIns="142225" wrap="square" tIns="1422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Goals and objectives listed in the IAP</a:t>
              </a:r>
              <a:endParaRPr/>
            </a:p>
          </p:txBody>
        </p:sp>
        <p:sp>
          <p:nvSpPr>
            <p:cNvPr id="718" name="Google Shape;718;p48"/>
            <p:cNvSpPr/>
            <p:nvPr/>
          </p:nvSpPr>
          <p:spPr>
            <a:xfrm>
              <a:off x="258011" y="2967894"/>
              <a:ext cx="209306" cy="209306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48"/>
            <p:cNvSpPr/>
            <p:nvPr/>
          </p:nvSpPr>
          <p:spPr>
            <a:xfrm>
              <a:off x="494620" y="2810148"/>
              <a:ext cx="6308330" cy="487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48"/>
            <p:cNvSpPr txBox="1"/>
            <p:nvPr/>
          </p:nvSpPr>
          <p:spPr>
            <a:xfrm>
              <a:off x="494620" y="2810148"/>
              <a:ext cx="6308330" cy="487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2225" spcFirstLastPara="1" rIns="142225" wrap="square" tIns="1422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Progress toward completion of tactical objectives</a:t>
              </a:r>
              <a:endParaRPr/>
            </a:p>
          </p:txBody>
        </p:sp>
        <p:sp>
          <p:nvSpPr>
            <p:cNvPr id="721" name="Google Shape;721;p48"/>
            <p:cNvSpPr/>
            <p:nvPr/>
          </p:nvSpPr>
          <p:spPr>
            <a:xfrm>
              <a:off x="258011" y="3455789"/>
              <a:ext cx="209306" cy="209306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48"/>
            <p:cNvSpPr/>
            <p:nvPr/>
          </p:nvSpPr>
          <p:spPr>
            <a:xfrm>
              <a:off x="494620" y="3298042"/>
              <a:ext cx="6308330" cy="487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48"/>
            <p:cNvSpPr txBox="1"/>
            <p:nvPr/>
          </p:nvSpPr>
          <p:spPr>
            <a:xfrm>
              <a:off x="494620" y="3298042"/>
              <a:ext cx="6308330" cy="487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2225" spcFirstLastPara="1" rIns="142225" wrap="square" tIns="1422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Deployment of assigned resources</a:t>
              </a:r>
              <a:endParaRPr/>
            </a:p>
          </p:txBody>
        </p:sp>
        <p:sp>
          <p:nvSpPr>
            <p:cNvPr id="724" name="Google Shape;724;p48"/>
            <p:cNvSpPr/>
            <p:nvPr/>
          </p:nvSpPr>
          <p:spPr>
            <a:xfrm>
              <a:off x="258011" y="3943683"/>
              <a:ext cx="209306" cy="209306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48"/>
            <p:cNvSpPr/>
            <p:nvPr/>
          </p:nvSpPr>
          <p:spPr>
            <a:xfrm>
              <a:off x="494620" y="3785936"/>
              <a:ext cx="6308330" cy="487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48"/>
            <p:cNvSpPr txBox="1"/>
            <p:nvPr/>
          </p:nvSpPr>
          <p:spPr>
            <a:xfrm>
              <a:off x="494620" y="3785936"/>
              <a:ext cx="6308330" cy="4878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2225" spcFirstLastPara="1" rIns="142225" wrap="square" tIns="1422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Assessment of need for additional resources</a:t>
              </a:r>
              <a:endParaRPr/>
            </a:p>
          </p:txBody>
        </p:sp>
      </p:grpSp>
      <p:sp>
        <p:nvSpPr>
          <p:cNvPr descr="Continued on next slide." id="727" name="Google Shape;727;p48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49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33" name="Google Shape;733;p49"/>
          <p:cNvSpPr txBox="1"/>
          <p:nvPr>
            <p:ph type="title"/>
          </p:nvPr>
        </p:nvSpPr>
        <p:spPr>
          <a:xfrm>
            <a:off x="685800" y="685800"/>
            <a:ext cx="7086600" cy="731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CAUTION</a:t>
            </a:r>
            <a:endParaRPr/>
          </a:p>
        </p:txBody>
      </p:sp>
      <p:sp>
        <p:nvSpPr>
          <p:cNvPr id="734" name="Google Shape;734;p49"/>
          <p:cNvSpPr txBox="1"/>
          <p:nvPr>
            <p:ph idx="1" type="body"/>
          </p:nvPr>
        </p:nvSpPr>
        <p:spPr>
          <a:xfrm>
            <a:off x="838200" y="1676400"/>
            <a:ext cx="7467600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Never transfer command to anyone who is not on the scene.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0" name="Google Shape;110;p5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Initial Assignments</a:t>
            </a:r>
            <a:endParaRPr/>
          </a:p>
        </p:txBody>
      </p:sp>
      <p:grpSp>
        <p:nvGrpSpPr>
          <p:cNvPr id="111" name="Google Shape;111;p5"/>
          <p:cNvGrpSpPr/>
          <p:nvPr/>
        </p:nvGrpSpPr>
        <p:grpSpPr>
          <a:xfrm>
            <a:off x="838200" y="1695800"/>
            <a:ext cx="7772400" cy="4340159"/>
            <a:chOff x="0" y="1620"/>
            <a:chExt cx="7772400" cy="4340159"/>
          </a:xfrm>
        </p:grpSpPr>
        <p:sp>
          <p:nvSpPr>
            <p:cNvPr id="112" name="Google Shape;112;p5"/>
            <p:cNvSpPr/>
            <p:nvPr/>
          </p:nvSpPr>
          <p:spPr>
            <a:xfrm>
              <a:off x="0" y="1620"/>
              <a:ext cx="7772400" cy="1385279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131CB">
                <a:alpha val="8980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5"/>
            <p:cNvSpPr txBox="1"/>
            <p:nvPr/>
          </p:nvSpPr>
          <p:spPr>
            <a:xfrm>
              <a:off x="115442" y="117062"/>
              <a:ext cx="7541516" cy="11543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Place company into action with remaining members</a:t>
              </a: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0" y="1479060"/>
              <a:ext cx="7772400" cy="1385279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131CB">
                <a:alpha val="69803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5"/>
            <p:cNvSpPr txBox="1"/>
            <p:nvPr/>
          </p:nvSpPr>
          <p:spPr>
            <a:xfrm>
              <a:off x="115442" y="1594502"/>
              <a:ext cx="7541516" cy="11543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Assign crew members to work under supervision of another firefighter</a:t>
              </a:r>
              <a:endParaRPr/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0" y="2956500"/>
              <a:ext cx="7772400" cy="1385279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131CB">
                <a:alpha val="61960"/>
              </a:srgbClr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5"/>
            <p:cNvSpPr txBox="1"/>
            <p:nvPr/>
          </p:nvSpPr>
          <p:spPr>
            <a:xfrm>
              <a:off x="115442" y="3071942"/>
              <a:ext cx="7541516" cy="11543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Every effort should be made to maintain company/crew integrity</a:t>
              </a:r>
              <a:endParaRPr/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50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40" name="Google Shape;740;p50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Transferring Command</a:t>
            </a:r>
            <a:endParaRPr/>
          </a:p>
        </p:txBody>
      </p:sp>
      <p:grpSp>
        <p:nvGrpSpPr>
          <p:cNvPr id="741" name="Google Shape;741;p50"/>
          <p:cNvGrpSpPr/>
          <p:nvPr/>
        </p:nvGrpSpPr>
        <p:grpSpPr>
          <a:xfrm>
            <a:off x="4572000" y="1905000"/>
            <a:ext cx="3886200" cy="4186572"/>
            <a:chOff x="0" y="404813"/>
            <a:chExt cx="3886200" cy="4186572"/>
          </a:xfrm>
        </p:grpSpPr>
        <p:sp>
          <p:nvSpPr>
            <p:cNvPr id="742" name="Google Shape;742;p50"/>
            <p:cNvSpPr/>
            <p:nvPr/>
          </p:nvSpPr>
          <p:spPr>
            <a:xfrm>
              <a:off x="0" y="404813"/>
              <a:ext cx="3886200" cy="464973"/>
            </a:xfrm>
            <a:prstGeom prst="roundRect">
              <a:avLst>
                <a:gd fmla="val 16667" name="adj"/>
              </a:avLst>
            </a:prstGeom>
            <a:solidFill>
              <a:srgbClr val="2B2BB8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50"/>
            <p:cNvSpPr txBox="1"/>
            <p:nvPr/>
          </p:nvSpPr>
          <p:spPr>
            <a:xfrm>
              <a:off x="22698" y="427511"/>
              <a:ext cx="3840804" cy="4195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Command is transferred</a:t>
              </a:r>
              <a:endParaRPr/>
            </a:p>
          </p:txBody>
        </p:sp>
        <p:sp>
          <p:nvSpPr>
            <p:cNvPr id="744" name="Google Shape;744;p50"/>
            <p:cNvSpPr/>
            <p:nvPr/>
          </p:nvSpPr>
          <p:spPr>
            <a:xfrm rot="5400000">
              <a:off x="1733002" y="805412"/>
              <a:ext cx="371425" cy="484631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2121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50"/>
            <p:cNvSpPr txBox="1"/>
            <p:nvPr/>
          </p:nvSpPr>
          <p:spPr>
            <a:xfrm>
              <a:off x="1773326" y="862015"/>
              <a:ext cx="290779" cy="259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50"/>
            <p:cNvSpPr/>
            <p:nvPr/>
          </p:nvSpPr>
          <p:spPr>
            <a:xfrm>
              <a:off x="76208" y="1267501"/>
              <a:ext cx="3733783" cy="3323884"/>
            </a:xfrm>
            <a:prstGeom prst="roundRect">
              <a:avLst>
                <a:gd fmla="val 10000" name="adj"/>
              </a:avLst>
            </a:prstGeom>
            <a:solidFill>
              <a:srgbClr val="D5D5F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50"/>
            <p:cNvSpPr txBox="1"/>
            <p:nvPr/>
          </p:nvSpPr>
          <p:spPr>
            <a:xfrm>
              <a:off x="173561" y="1364854"/>
              <a:ext cx="3539077" cy="31291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3800" lIns="83800" spcFirstLastPara="1" rIns="83800" wrap="square" tIns="83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New IC assigns duties to initial IC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77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Char char="•"/>
              </a:pPr>
              <a:r>
                <a:rPr b="1" i="0" lang="en-US" sz="1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Lead a unit coordinating interior attack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Char char="•"/>
              </a:pPr>
              <a:r>
                <a:rPr b="1" i="0" lang="en-US" sz="1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Lead crews performing other tasks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Char char="•"/>
              </a:pPr>
              <a:r>
                <a:rPr b="1" i="0" lang="en-US" sz="1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Work as a member of a crew under a different leader</a:t>
              </a:r>
              <a:endParaRPr/>
            </a:p>
          </p:txBody>
        </p:sp>
      </p:grpSp>
      <p:pic>
        <p:nvPicPr>
          <p:cNvPr descr="The inital IC leading an interior attack team through a smoky compartment" id="748" name="Google Shape;748;p50"/>
          <p:cNvPicPr preferRelativeResize="0"/>
          <p:nvPr/>
        </p:nvPicPr>
        <p:blipFill rotWithShape="1">
          <a:blip r:embed="rId3">
            <a:alphaModFix/>
          </a:blip>
          <a:srcRect b="0" l="0" r="0" t="11904"/>
          <a:stretch/>
        </p:blipFill>
        <p:spPr>
          <a:xfrm>
            <a:off x="838200" y="1866900"/>
            <a:ext cx="3200400" cy="42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51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54" name="Google Shape;754;p51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 QUESTION</a:t>
            </a:r>
            <a:endParaRPr/>
          </a:p>
        </p:txBody>
      </p:sp>
      <p:sp>
        <p:nvSpPr>
          <p:cNvPr id="755" name="Google Shape;755;p51"/>
          <p:cNvSpPr txBox="1"/>
          <p:nvPr>
            <p:ph idx="1" type="body"/>
          </p:nvPr>
        </p:nvSpPr>
        <p:spPr>
          <a:xfrm>
            <a:off x="685800" y="1752600"/>
            <a:ext cx="63246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When transferring Command, what information must the first Incident Commander provide to the person assuming Command?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52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61" name="Google Shape;761;p52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Learning Objective 3</a:t>
            </a:r>
            <a:endParaRPr/>
          </a:p>
        </p:txBody>
      </p:sp>
      <p:sp>
        <p:nvSpPr>
          <p:cNvPr id="762" name="Google Shape;762;p52"/>
          <p:cNvSpPr txBox="1"/>
          <p:nvPr>
            <p:ph idx="1" type="body"/>
          </p:nvPr>
        </p:nvSpPr>
        <p:spPr>
          <a:xfrm>
            <a:off x="685800" y="1752600"/>
            <a:ext cx="7772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914400" lvl="0" marL="9144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	Describe the duties of a unit or team leader during fireground operations.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53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68" name="Google Shape;768;p53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Coordinating Unit Operations</a:t>
            </a:r>
            <a:endParaRPr/>
          </a:p>
        </p:txBody>
      </p:sp>
      <p:grpSp>
        <p:nvGrpSpPr>
          <p:cNvPr id="769" name="Google Shape;769;p53"/>
          <p:cNvGrpSpPr/>
          <p:nvPr/>
        </p:nvGrpSpPr>
        <p:grpSpPr>
          <a:xfrm>
            <a:off x="1108290" y="1755992"/>
            <a:ext cx="6927418" cy="4336615"/>
            <a:chOff x="422490" y="3392"/>
            <a:chExt cx="6927418" cy="4336615"/>
          </a:xfrm>
        </p:grpSpPr>
        <p:sp>
          <p:nvSpPr>
            <p:cNvPr id="770" name="Google Shape;770;p53"/>
            <p:cNvSpPr/>
            <p:nvPr/>
          </p:nvSpPr>
          <p:spPr>
            <a:xfrm>
              <a:off x="422490" y="1219197"/>
              <a:ext cx="2930313" cy="1905005"/>
            </a:xfrm>
            <a:prstGeom prst="roundRect">
              <a:avLst>
                <a:gd fmla="val 10000" name="adj"/>
              </a:avLst>
            </a:prstGeom>
            <a:solidFill>
              <a:srgbClr val="D5D5F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53"/>
            <p:cNvSpPr txBox="1"/>
            <p:nvPr/>
          </p:nvSpPr>
          <p:spPr>
            <a:xfrm>
              <a:off x="478286" y="1274993"/>
              <a:ext cx="2818721" cy="17934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Crew leader responsibilities</a:t>
              </a:r>
              <a:endParaRPr/>
            </a:p>
          </p:txBody>
        </p:sp>
        <p:sp>
          <p:nvSpPr>
            <p:cNvPr id="772" name="Google Shape;772;p53"/>
            <p:cNvSpPr/>
            <p:nvPr/>
          </p:nvSpPr>
          <p:spPr>
            <a:xfrm rot="-4249260">
              <a:off x="2719673" y="1265098"/>
              <a:ext cx="1885776" cy="3209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53"/>
            <p:cNvSpPr txBox="1"/>
            <p:nvPr/>
          </p:nvSpPr>
          <p:spPr>
            <a:xfrm rot="-4249260">
              <a:off x="3615417" y="1234000"/>
              <a:ext cx="94288" cy="94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53"/>
            <p:cNvSpPr/>
            <p:nvPr/>
          </p:nvSpPr>
          <p:spPr>
            <a:xfrm>
              <a:off x="3972320" y="3392"/>
              <a:ext cx="3377588" cy="774395"/>
            </a:xfrm>
            <a:prstGeom prst="roundRect">
              <a:avLst>
                <a:gd fmla="val 10000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53"/>
            <p:cNvSpPr txBox="1"/>
            <p:nvPr/>
          </p:nvSpPr>
          <p:spPr>
            <a:xfrm>
              <a:off x="3995001" y="26073"/>
              <a:ext cx="3332226" cy="7290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Selecting tactics</a:t>
              </a:r>
              <a:endParaRPr/>
            </a:p>
          </p:txBody>
        </p:sp>
        <p:sp>
          <p:nvSpPr>
            <p:cNvPr id="776" name="Google Shape;776;p53"/>
            <p:cNvSpPr/>
            <p:nvPr/>
          </p:nvSpPr>
          <p:spPr>
            <a:xfrm rot="-3310531">
              <a:off x="3120139" y="1710376"/>
              <a:ext cx="1084845" cy="3209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53"/>
            <p:cNvSpPr txBox="1"/>
            <p:nvPr/>
          </p:nvSpPr>
          <p:spPr>
            <a:xfrm rot="-3310531">
              <a:off x="3635441" y="1699301"/>
              <a:ext cx="54242" cy="542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53"/>
            <p:cNvSpPr/>
            <p:nvPr/>
          </p:nvSpPr>
          <p:spPr>
            <a:xfrm>
              <a:off x="3972320" y="893947"/>
              <a:ext cx="3377588" cy="774395"/>
            </a:xfrm>
            <a:prstGeom prst="roundRect">
              <a:avLst>
                <a:gd fmla="val 10000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53"/>
            <p:cNvSpPr txBox="1"/>
            <p:nvPr/>
          </p:nvSpPr>
          <p:spPr>
            <a:xfrm>
              <a:off x="3995001" y="916628"/>
              <a:ext cx="3332226" cy="7290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Selecting tools</a:t>
              </a:r>
              <a:endParaRPr/>
            </a:p>
          </p:txBody>
        </p:sp>
        <p:sp>
          <p:nvSpPr>
            <p:cNvPr id="780" name="Google Shape;780;p53"/>
            <p:cNvSpPr/>
            <p:nvPr/>
          </p:nvSpPr>
          <p:spPr>
            <a:xfrm>
              <a:off x="3352803" y="2155653"/>
              <a:ext cx="619516" cy="3209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53"/>
            <p:cNvSpPr txBox="1"/>
            <p:nvPr/>
          </p:nvSpPr>
          <p:spPr>
            <a:xfrm>
              <a:off x="3647074" y="2156212"/>
              <a:ext cx="30975" cy="30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53"/>
            <p:cNvSpPr/>
            <p:nvPr/>
          </p:nvSpPr>
          <p:spPr>
            <a:xfrm>
              <a:off x="3972320" y="1784502"/>
              <a:ext cx="3377588" cy="774395"/>
            </a:xfrm>
            <a:prstGeom prst="roundRect">
              <a:avLst>
                <a:gd fmla="val 10000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53"/>
            <p:cNvSpPr txBox="1"/>
            <p:nvPr/>
          </p:nvSpPr>
          <p:spPr>
            <a:xfrm>
              <a:off x="3995001" y="1807183"/>
              <a:ext cx="3332226" cy="7290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Monitoring safety</a:t>
              </a:r>
              <a:endParaRPr/>
            </a:p>
          </p:txBody>
        </p:sp>
        <p:sp>
          <p:nvSpPr>
            <p:cNvPr id="784" name="Google Shape;784;p53"/>
            <p:cNvSpPr/>
            <p:nvPr/>
          </p:nvSpPr>
          <p:spPr>
            <a:xfrm rot="3310531">
              <a:off x="3120139" y="2600931"/>
              <a:ext cx="1084845" cy="3209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53"/>
            <p:cNvSpPr txBox="1"/>
            <p:nvPr/>
          </p:nvSpPr>
          <p:spPr>
            <a:xfrm rot="3310531">
              <a:off x="3635441" y="2589856"/>
              <a:ext cx="54242" cy="542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53"/>
            <p:cNvSpPr/>
            <p:nvPr/>
          </p:nvSpPr>
          <p:spPr>
            <a:xfrm>
              <a:off x="3972320" y="2675057"/>
              <a:ext cx="3377588" cy="774395"/>
            </a:xfrm>
            <a:prstGeom prst="roundRect">
              <a:avLst>
                <a:gd fmla="val 10000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53"/>
            <p:cNvSpPr txBox="1"/>
            <p:nvPr/>
          </p:nvSpPr>
          <p:spPr>
            <a:xfrm>
              <a:off x="3995001" y="2697738"/>
              <a:ext cx="3332226" cy="7290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Coordinating resources</a:t>
              </a:r>
              <a:endParaRPr/>
            </a:p>
          </p:txBody>
        </p:sp>
        <p:sp>
          <p:nvSpPr>
            <p:cNvPr id="788" name="Google Shape;788;p53"/>
            <p:cNvSpPr/>
            <p:nvPr/>
          </p:nvSpPr>
          <p:spPr>
            <a:xfrm rot="4249260">
              <a:off x="2719673" y="3046208"/>
              <a:ext cx="1885776" cy="3209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53"/>
            <p:cNvSpPr txBox="1"/>
            <p:nvPr/>
          </p:nvSpPr>
          <p:spPr>
            <a:xfrm rot="4249260">
              <a:off x="3615417" y="3015110"/>
              <a:ext cx="94288" cy="94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53"/>
            <p:cNvSpPr/>
            <p:nvPr/>
          </p:nvSpPr>
          <p:spPr>
            <a:xfrm>
              <a:off x="3972320" y="3565612"/>
              <a:ext cx="3377588" cy="774395"/>
            </a:xfrm>
            <a:prstGeom prst="roundRect">
              <a:avLst>
                <a:gd fmla="val 10000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53"/>
            <p:cNvSpPr txBox="1"/>
            <p:nvPr/>
          </p:nvSpPr>
          <p:spPr>
            <a:xfrm>
              <a:off x="3995001" y="3588293"/>
              <a:ext cx="3332226" cy="7290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Remaining prepared to change tactics</a:t>
              </a:r>
              <a:endParaRPr/>
            </a:p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54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97" name="Google Shape;797;p54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Selecting Hoselines</a:t>
            </a:r>
            <a:endParaRPr/>
          </a:p>
        </p:txBody>
      </p:sp>
      <p:grpSp>
        <p:nvGrpSpPr>
          <p:cNvPr id="798" name="Google Shape;798;p54"/>
          <p:cNvGrpSpPr/>
          <p:nvPr/>
        </p:nvGrpSpPr>
        <p:grpSpPr>
          <a:xfrm>
            <a:off x="876300" y="1741282"/>
            <a:ext cx="7391400" cy="4450680"/>
            <a:chOff x="0" y="80249"/>
            <a:chExt cx="7391400" cy="4450680"/>
          </a:xfrm>
        </p:grpSpPr>
        <p:sp>
          <p:nvSpPr>
            <p:cNvPr id="799" name="Google Shape;799;p54"/>
            <p:cNvSpPr/>
            <p:nvPr/>
          </p:nvSpPr>
          <p:spPr>
            <a:xfrm>
              <a:off x="0" y="80249"/>
              <a:ext cx="7391400" cy="575639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54"/>
            <p:cNvSpPr txBox="1"/>
            <p:nvPr/>
          </p:nvSpPr>
          <p:spPr>
            <a:xfrm>
              <a:off x="28100" y="108349"/>
              <a:ext cx="7335200" cy="5194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Selection factors</a:t>
              </a:r>
              <a:endParaRPr/>
            </a:p>
          </p:txBody>
        </p:sp>
        <p:sp>
          <p:nvSpPr>
            <p:cNvPr id="801" name="Google Shape;801;p54"/>
            <p:cNvSpPr/>
            <p:nvPr/>
          </p:nvSpPr>
          <p:spPr>
            <a:xfrm>
              <a:off x="0" y="655889"/>
              <a:ext cx="7391400" cy="3875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54"/>
            <p:cNvSpPr txBox="1"/>
            <p:nvPr/>
          </p:nvSpPr>
          <p:spPr>
            <a:xfrm>
              <a:off x="0" y="655889"/>
              <a:ext cx="7391400" cy="3875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0475" lIns="234675" spcFirstLastPara="1" rIns="170675" wrap="square" tIns="3047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Fire conditions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Fire load and material involved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Flow rate needed for extinguishment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Stream reach needed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Number of firefighters available to advance hoselines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Need for speed and mobility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Tactical requirements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Ease of hoseline deployment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Potential fire spread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Size of building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Size of fire area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Location of fire</a:t>
              </a:r>
              <a:endParaRPr/>
            </a:p>
          </p:txBody>
        </p:sp>
      </p:grpSp>
      <p:sp>
        <p:nvSpPr>
          <p:cNvPr descr="Continued on next slide." id="803" name="Google Shape;803;p54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55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09" name="Google Shape;809;p55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Selecting Hoselines</a:t>
            </a:r>
            <a:endParaRPr/>
          </a:p>
        </p:txBody>
      </p:sp>
      <p:grpSp>
        <p:nvGrpSpPr>
          <p:cNvPr id="810" name="Google Shape;810;p55"/>
          <p:cNvGrpSpPr/>
          <p:nvPr/>
        </p:nvGrpSpPr>
        <p:grpSpPr>
          <a:xfrm>
            <a:off x="685800" y="1860149"/>
            <a:ext cx="7772400" cy="4128301"/>
            <a:chOff x="0" y="107549"/>
            <a:chExt cx="7772400" cy="4128301"/>
          </a:xfrm>
        </p:grpSpPr>
        <p:sp>
          <p:nvSpPr>
            <p:cNvPr id="811" name="Google Shape;811;p55"/>
            <p:cNvSpPr/>
            <p:nvPr/>
          </p:nvSpPr>
          <p:spPr>
            <a:xfrm>
              <a:off x="0" y="107549"/>
              <a:ext cx="7772400" cy="131274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55"/>
            <p:cNvSpPr txBox="1"/>
            <p:nvPr/>
          </p:nvSpPr>
          <p:spPr>
            <a:xfrm>
              <a:off x="64083" y="171632"/>
              <a:ext cx="7644234" cy="11845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5725" lIns="125725" spcFirstLastPara="1" rIns="125725" wrap="square" tIns="1257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Selecting the correct hoseline is critical for efficiency and safety</a:t>
              </a:r>
              <a:endParaRPr/>
            </a:p>
          </p:txBody>
        </p:sp>
        <p:sp>
          <p:nvSpPr>
            <p:cNvPr id="813" name="Google Shape;813;p55"/>
            <p:cNvSpPr/>
            <p:nvPr/>
          </p:nvSpPr>
          <p:spPr>
            <a:xfrm>
              <a:off x="0" y="1515330"/>
              <a:ext cx="7772400" cy="131274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55"/>
            <p:cNvSpPr txBox="1"/>
            <p:nvPr/>
          </p:nvSpPr>
          <p:spPr>
            <a:xfrm>
              <a:off x="64083" y="1579413"/>
              <a:ext cx="7644234" cy="11845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5725" lIns="125725" spcFirstLastPara="1" rIns="125725" wrap="square" tIns="1257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Most important variable is flow rate</a:t>
              </a:r>
              <a:endParaRPr/>
            </a:p>
          </p:txBody>
        </p:sp>
        <p:sp>
          <p:nvSpPr>
            <p:cNvPr id="815" name="Google Shape;815;p55"/>
            <p:cNvSpPr/>
            <p:nvPr/>
          </p:nvSpPr>
          <p:spPr>
            <a:xfrm>
              <a:off x="0" y="2923110"/>
              <a:ext cx="7772400" cy="131274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55"/>
            <p:cNvSpPr txBox="1"/>
            <p:nvPr/>
          </p:nvSpPr>
          <p:spPr>
            <a:xfrm>
              <a:off x="64083" y="2987193"/>
              <a:ext cx="7644234" cy="11845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5725" lIns="125725" spcFirstLastPara="1" rIns="125725" wrap="square" tIns="1257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Initial attack line shall provide minimum flow of 100 gpm (400 L/min)</a:t>
              </a:r>
              <a:endParaRPr/>
            </a:p>
          </p:txBody>
        </p:sp>
      </p:grpSp>
      <p:sp>
        <p:nvSpPr>
          <p:cNvPr descr="Continued on next slide." id="817" name="Google Shape;817;p55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56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23" name="Google Shape;823;p56"/>
          <p:cNvSpPr txBox="1"/>
          <p:nvPr>
            <p:ph type="title"/>
          </p:nvPr>
        </p:nvSpPr>
        <p:spPr>
          <a:xfrm>
            <a:off x="685800" y="685800"/>
            <a:ext cx="7086600" cy="731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CAUTION</a:t>
            </a:r>
            <a:endParaRPr/>
          </a:p>
        </p:txBody>
      </p:sp>
      <p:sp>
        <p:nvSpPr>
          <p:cNvPr descr="The initial attack line shall provide a minimum flow of 100 gpm (400 liters per minute) from the nozzle.&#10;" id="824" name="Google Shape;824;p56"/>
          <p:cNvSpPr txBox="1"/>
          <p:nvPr>
            <p:ph idx="1" type="body"/>
          </p:nvPr>
        </p:nvSpPr>
        <p:spPr>
          <a:xfrm>
            <a:off x="838200" y="1676400"/>
            <a:ext cx="7467600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initial attack line shall provide a minimum flow of 100 gpm (400 L/min) from the nozzle.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57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30" name="Google Shape;830;p57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Selecting Hoselines</a:t>
            </a:r>
            <a:endParaRPr/>
          </a:p>
        </p:txBody>
      </p:sp>
      <p:pic>
        <p:nvPicPr>
          <p:cNvPr descr="Table 19.1 hose stream characteristics, see instructor for more information" id="831" name="Google Shape;831;p5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8675" y="1508125"/>
            <a:ext cx="7410450" cy="4756150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ntinued on next slide." id="832" name="Google Shape;832;p57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58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38" name="Google Shape;838;p58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Selecting Hoselines</a:t>
            </a:r>
            <a:endParaRPr/>
          </a:p>
        </p:txBody>
      </p:sp>
      <p:grpSp>
        <p:nvGrpSpPr>
          <p:cNvPr id="839" name="Google Shape;839;p58"/>
          <p:cNvGrpSpPr/>
          <p:nvPr/>
        </p:nvGrpSpPr>
        <p:grpSpPr>
          <a:xfrm>
            <a:off x="691956" y="1757525"/>
            <a:ext cx="7760087" cy="4333548"/>
            <a:chOff x="6156" y="4925"/>
            <a:chExt cx="7760087" cy="4333548"/>
          </a:xfrm>
        </p:grpSpPr>
        <p:sp>
          <p:nvSpPr>
            <p:cNvPr id="840" name="Google Shape;840;p58"/>
            <p:cNvSpPr/>
            <p:nvPr/>
          </p:nvSpPr>
          <p:spPr>
            <a:xfrm>
              <a:off x="6156" y="4925"/>
              <a:ext cx="5629860" cy="597730"/>
            </a:xfrm>
            <a:prstGeom prst="roundRect">
              <a:avLst>
                <a:gd fmla="val 10000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58"/>
            <p:cNvSpPr txBox="1"/>
            <p:nvPr/>
          </p:nvSpPr>
          <p:spPr>
            <a:xfrm>
              <a:off x="23663" y="22432"/>
              <a:ext cx="5594846" cy="5627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550" lIns="53325" spcFirstLastPara="1" rIns="53325" wrap="square" tIns="355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Backup hoseline</a:t>
              </a:r>
              <a:endParaRPr/>
            </a:p>
          </p:txBody>
        </p:sp>
        <p:sp>
          <p:nvSpPr>
            <p:cNvPr id="842" name="Google Shape;842;p58"/>
            <p:cNvSpPr/>
            <p:nvPr/>
          </p:nvSpPr>
          <p:spPr>
            <a:xfrm>
              <a:off x="569142" y="602656"/>
              <a:ext cx="562986" cy="448298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843" name="Google Shape;843;p58"/>
            <p:cNvSpPr/>
            <p:nvPr/>
          </p:nvSpPr>
          <p:spPr>
            <a:xfrm>
              <a:off x="1132128" y="752088"/>
              <a:ext cx="6634115" cy="59773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58"/>
            <p:cNvSpPr txBox="1"/>
            <p:nvPr/>
          </p:nvSpPr>
          <p:spPr>
            <a:xfrm>
              <a:off x="1149635" y="769595"/>
              <a:ext cx="6599101" cy="5627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Protects attack hoseline team from extreme fire behavior</a:t>
              </a:r>
              <a:endParaRPr/>
            </a:p>
          </p:txBody>
        </p:sp>
        <p:sp>
          <p:nvSpPr>
            <p:cNvPr id="845" name="Google Shape;845;p58"/>
            <p:cNvSpPr/>
            <p:nvPr/>
          </p:nvSpPr>
          <p:spPr>
            <a:xfrm>
              <a:off x="569142" y="602656"/>
              <a:ext cx="562986" cy="1195461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846" name="Google Shape;846;p58"/>
            <p:cNvSpPr/>
            <p:nvPr/>
          </p:nvSpPr>
          <p:spPr>
            <a:xfrm>
              <a:off x="1132128" y="1499252"/>
              <a:ext cx="6634115" cy="59773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58"/>
            <p:cNvSpPr txBox="1"/>
            <p:nvPr/>
          </p:nvSpPr>
          <p:spPr>
            <a:xfrm>
              <a:off x="1149635" y="1516759"/>
              <a:ext cx="6599101" cy="5627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Protects means of egress for attack hoseline team</a:t>
              </a:r>
              <a:endParaRPr/>
            </a:p>
          </p:txBody>
        </p:sp>
        <p:sp>
          <p:nvSpPr>
            <p:cNvPr id="848" name="Google Shape;848;p58"/>
            <p:cNvSpPr/>
            <p:nvPr/>
          </p:nvSpPr>
          <p:spPr>
            <a:xfrm>
              <a:off x="569142" y="602656"/>
              <a:ext cx="562986" cy="1942625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849" name="Google Shape;849;p58"/>
            <p:cNvSpPr/>
            <p:nvPr/>
          </p:nvSpPr>
          <p:spPr>
            <a:xfrm>
              <a:off x="1132128" y="2246416"/>
              <a:ext cx="6634115" cy="59773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58"/>
            <p:cNvSpPr txBox="1"/>
            <p:nvPr/>
          </p:nvSpPr>
          <p:spPr>
            <a:xfrm>
              <a:off x="1149635" y="2263923"/>
              <a:ext cx="6599101" cy="5627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Provides additional suppression capability in case fire increases in volume</a:t>
              </a:r>
              <a:endParaRPr/>
            </a:p>
          </p:txBody>
        </p:sp>
        <p:sp>
          <p:nvSpPr>
            <p:cNvPr id="851" name="Google Shape;851;p58"/>
            <p:cNvSpPr/>
            <p:nvPr/>
          </p:nvSpPr>
          <p:spPr>
            <a:xfrm>
              <a:off x="569142" y="602656"/>
              <a:ext cx="562986" cy="2689789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852" name="Google Shape;852;p58"/>
            <p:cNvSpPr/>
            <p:nvPr/>
          </p:nvSpPr>
          <p:spPr>
            <a:xfrm>
              <a:off x="1132128" y="2993580"/>
              <a:ext cx="6634115" cy="59773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58"/>
            <p:cNvSpPr txBox="1"/>
            <p:nvPr/>
          </p:nvSpPr>
          <p:spPr>
            <a:xfrm>
              <a:off x="1149635" y="3011087"/>
              <a:ext cx="6599101" cy="5627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Should be at least the same size and provide the same flow as the attack hoseline</a:t>
              </a:r>
              <a:endParaRPr/>
            </a:p>
          </p:txBody>
        </p:sp>
        <p:sp>
          <p:nvSpPr>
            <p:cNvPr id="854" name="Google Shape;854;p58"/>
            <p:cNvSpPr/>
            <p:nvPr/>
          </p:nvSpPr>
          <p:spPr>
            <a:xfrm>
              <a:off x="569142" y="602656"/>
              <a:ext cx="562986" cy="3436953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855" name="Google Shape;855;p58"/>
            <p:cNvSpPr/>
            <p:nvPr/>
          </p:nvSpPr>
          <p:spPr>
            <a:xfrm>
              <a:off x="1132128" y="3740743"/>
              <a:ext cx="6634115" cy="597730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58"/>
            <p:cNvSpPr txBox="1"/>
            <p:nvPr/>
          </p:nvSpPr>
          <p:spPr>
            <a:xfrm>
              <a:off x="1149635" y="3758250"/>
              <a:ext cx="6599101" cy="5627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38100" spcFirstLastPara="1" rIns="38100" wrap="square" tIns="254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Fog nozzle is preferred</a:t>
              </a:r>
              <a:endParaRPr/>
            </a:p>
          </p:txBody>
        </p:sp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59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62" name="Google Shape;862;p59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 QUESTION</a:t>
            </a:r>
            <a:endParaRPr/>
          </a:p>
        </p:txBody>
      </p:sp>
      <p:sp>
        <p:nvSpPr>
          <p:cNvPr id="863" name="Google Shape;863;p59"/>
          <p:cNvSpPr txBox="1"/>
          <p:nvPr>
            <p:ph idx="1" type="body"/>
          </p:nvPr>
        </p:nvSpPr>
        <p:spPr>
          <a:xfrm>
            <a:off x="685800" y="1752600"/>
            <a:ext cx="64008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What factors help determine the size of the hoseline to be used for fire attack?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3" name="Google Shape;123;p6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NIMS-ICS</a:t>
            </a:r>
            <a:endParaRPr/>
          </a:p>
        </p:txBody>
      </p:sp>
      <p:grpSp>
        <p:nvGrpSpPr>
          <p:cNvPr id="124" name="Google Shape;124;p6"/>
          <p:cNvGrpSpPr/>
          <p:nvPr/>
        </p:nvGrpSpPr>
        <p:grpSpPr>
          <a:xfrm>
            <a:off x="1096764" y="1488812"/>
            <a:ext cx="7054610" cy="990122"/>
            <a:chOff x="435094" y="238"/>
            <a:chExt cx="7054610" cy="990122"/>
          </a:xfrm>
        </p:grpSpPr>
        <p:sp>
          <p:nvSpPr>
            <p:cNvPr id="125" name="Google Shape;125;p6"/>
            <p:cNvSpPr/>
            <p:nvPr/>
          </p:nvSpPr>
          <p:spPr>
            <a:xfrm>
              <a:off x="435094" y="238"/>
              <a:ext cx="7054610" cy="990122"/>
            </a:xfrm>
            <a:prstGeom prst="rect">
              <a:avLst/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6"/>
            <p:cNvSpPr txBox="1"/>
            <p:nvPr/>
          </p:nvSpPr>
          <p:spPr>
            <a:xfrm>
              <a:off x="435094" y="238"/>
              <a:ext cx="7054610" cy="9901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Management of resources is essential to all incident scene management</a:t>
              </a:r>
              <a:endParaRPr/>
            </a:p>
          </p:txBody>
        </p:sp>
      </p:grpSp>
      <p:pic>
        <p:nvPicPr>
          <p:cNvPr descr="Fire apparatus is a common emergency response resource that must be managed." id="127" name="Google Shape;127;p6"/>
          <p:cNvPicPr preferRelativeResize="0"/>
          <p:nvPr/>
        </p:nvPicPr>
        <p:blipFill rotWithShape="1">
          <a:blip r:embed="rId3">
            <a:alphaModFix/>
          </a:blip>
          <a:srcRect b="3203" l="1370" r="76010" t="4105"/>
          <a:stretch/>
        </p:blipFill>
        <p:spPr>
          <a:xfrm>
            <a:off x="1676400" y="2590800"/>
            <a:ext cx="2514600" cy="1720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rsonnel are another common emergency response resource that must be managed." id="128" name="Google Shape;128;p6"/>
          <p:cNvPicPr preferRelativeResize="0"/>
          <p:nvPr/>
        </p:nvPicPr>
        <p:blipFill rotWithShape="1">
          <a:blip r:embed="rId3">
            <a:alphaModFix/>
          </a:blip>
          <a:srcRect b="4932" l="26732" r="50647" t="2377"/>
          <a:stretch/>
        </p:blipFill>
        <p:spPr>
          <a:xfrm>
            <a:off x="1676400" y="4443413"/>
            <a:ext cx="2514600" cy="1720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quipment is another common emergency response resource that must be managed." id="129" name="Google Shape;129;p6"/>
          <p:cNvPicPr preferRelativeResize="0"/>
          <p:nvPr/>
        </p:nvPicPr>
        <p:blipFill rotWithShape="1">
          <a:blip r:embed="rId3">
            <a:alphaModFix/>
          </a:blip>
          <a:srcRect b="1286" l="50606" r="25974" t="6021"/>
          <a:stretch/>
        </p:blipFill>
        <p:spPr>
          <a:xfrm>
            <a:off x="4953000" y="2600325"/>
            <a:ext cx="2603500" cy="1720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terials are another common emergency response resource that must be managed." id="130" name="Google Shape;130;p6"/>
          <p:cNvPicPr preferRelativeResize="0"/>
          <p:nvPr/>
        </p:nvPicPr>
        <p:blipFill rotWithShape="1">
          <a:blip r:embed="rId3">
            <a:alphaModFix/>
          </a:blip>
          <a:srcRect b="1286" l="75281" r="1302" t="4292"/>
          <a:stretch/>
        </p:blipFill>
        <p:spPr>
          <a:xfrm>
            <a:off x="4953000" y="4432300"/>
            <a:ext cx="2603500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ntinued on next slide." id="131" name="Google Shape;131;p6"/>
          <p:cNvSpPr txBox="1"/>
          <p:nvPr/>
        </p:nvSpPr>
        <p:spPr>
          <a:xfrm>
            <a:off x="7315200" y="541020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60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69" name="Google Shape;869;p60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Selecting Hose Appliances</a:t>
            </a:r>
            <a:endParaRPr/>
          </a:p>
        </p:txBody>
      </p:sp>
      <p:pic>
        <p:nvPicPr>
          <p:cNvPr descr="left: close up view of a gate valve and reducer&#10;right: water thief connecting three hoselines" id="870" name="Google Shape;870;p6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5840" l="1939" r="35686" t="3622"/>
          <a:stretch/>
        </p:blipFill>
        <p:spPr>
          <a:xfrm>
            <a:off x="1660525" y="1524000"/>
            <a:ext cx="5822950" cy="23860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ouble male coupling and double female coupling connecting hoses" id="871" name="Google Shape;871;p60"/>
          <p:cNvPicPr preferRelativeResize="0"/>
          <p:nvPr/>
        </p:nvPicPr>
        <p:blipFill rotWithShape="1">
          <a:blip r:embed="rId3">
            <a:alphaModFix/>
          </a:blip>
          <a:srcRect b="11128" l="66676" r="1779" t="5078"/>
          <a:stretch/>
        </p:blipFill>
        <p:spPr>
          <a:xfrm>
            <a:off x="3046413" y="3983038"/>
            <a:ext cx="3051175" cy="2289175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ntinued on next slide." id="872" name="Google Shape;872;p60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61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78" name="Google Shape;878;p61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Selecting Hose Appliances</a:t>
            </a:r>
            <a:endParaRPr/>
          </a:p>
        </p:txBody>
      </p:sp>
      <p:grpSp>
        <p:nvGrpSpPr>
          <p:cNvPr id="879" name="Google Shape;879;p61"/>
          <p:cNvGrpSpPr/>
          <p:nvPr/>
        </p:nvGrpSpPr>
        <p:grpSpPr>
          <a:xfrm>
            <a:off x="685800" y="1752653"/>
            <a:ext cx="7772399" cy="4343292"/>
            <a:chOff x="0" y="53"/>
            <a:chExt cx="7772399" cy="4343292"/>
          </a:xfrm>
        </p:grpSpPr>
        <p:sp>
          <p:nvSpPr>
            <p:cNvPr id="880" name="Google Shape;880;p61"/>
            <p:cNvSpPr/>
            <p:nvPr/>
          </p:nvSpPr>
          <p:spPr>
            <a:xfrm rot="5400000">
              <a:off x="4437760" y="-1427774"/>
              <a:ext cx="1694943" cy="4974336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CCCEC">
                <a:alpha val="89803"/>
              </a:srgbClr>
            </a:solidFill>
            <a:ln cap="flat" cmpd="sng" w="25400">
              <a:solidFill>
                <a:srgbClr val="CCCCEC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61"/>
            <p:cNvSpPr txBox="1"/>
            <p:nvPr/>
          </p:nvSpPr>
          <p:spPr>
            <a:xfrm>
              <a:off x="2798064" y="294662"/>
              <a:ext cx="4891596" cy="1529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76200" spcFirstLastPara="1" rIns="76200" wrap="square" tIns="381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Useful when one attack line is laid, but two are needed</a:t>
              </a:r>
              <a:endParaRPr/>
            </a:p>
          </p:txBody>
        </p:sp>
        <p:sp>
          <p:nvSpPr>
            <p:cNvPr id="882" name="Google Shape;882;p61"/>
            <p:cNvSpPr/>
            <p:nvPr/>
          </p:nvSpPr>
          <p:spPr>
            <a:xfrm>
              <a:off x="0" y="53"/>
              <a:ext cx="2798064" cy="2118679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61"/>
            <p:cNvSpPr txBox="1"/>
            <p:nvPr/>
          </p:nvSpPr>
          <p:spPr>
            <a:xfrm>
              <a:off x="103425" y="103478"/>
              <a:ext cx="2591214" cy="19118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7625" lIns="175250" spcFirstLastPara="1" rIns="175250" wrap="square" tIns="876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Wye</a:t>
              </a:r>
              <a:endParaRPr/>
            </a:p>
          </p:txBody>
        </p:sp>
        <p:sp>
          <p:nvSpPr>
            <p:cNvPr id="884" name="Google Shape;884;p61"/>
            <p:cNvSpPr/>
            <p:nvPr/>
          </p:nvSpPr>
          <p:spPr>
            <a:xfrm rot="5400000">
              <a:off x="4437760" y="796838"/>
              <a:ext cx="1694943" cy="4974336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CCCEC">
                <a:alpha val="89803"/>
              </a:srgbClr>
            </a:solidFill>
            <a:ln cap="flat" cmpd="sng" w="25400">
              <a:solidFill>
                <a:srgbClr val="CCCCEC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61"/>
            <p:cNvSpPr txBox="1"/>
            <p:nvPr/>
          </p:nvSpPr>
          <p:spPr>
            <a:xfrm>
              <a:off x="2798064" y="2519274"/>
              <a:ext cx="4891596" cy="1529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76200" spcFirstLastPara="1" rIns="76200" wrap="square" tIns="381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Useful when hydrant doesn’t have LDH connection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Allows combination of two 2½-inch connections from the hydrant into one LDH </a:t>
              </a:r>
              <a:endParaRPr/>
            </a:p>
          </p:txBody>
        </p:sp>
        <p:sp>
          <p:nvSpPr>
            <p:cNvPr id="886" name="Google Shape;886;p61"/>
            <p:cNvSpPr/>
            <p:nvPr/>
          </p:nvSpPr>
          <p:spPr>
            <a:xfrm>
              <a:off x="0" y="2224666"/>
              <a:ext cx="2798064" cy="2118679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61"/>
            <p:cNvSpPr txBox="1"/>
            <p:nvPr/>
          </p:nvSpPr>
          <p:spPr>
            <a:xfrm>
              <a:off x="103425" y="2328091"/>
              <a:ext cx="2591214" cy="19118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7625" lIns="175250" spcFirstLastPara="1" rIns="175250" wrap="square" tIns="876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Siamese</a:t>
              </a:r>
              <a:endParaRPr/>
            </a:p>
          </p:txBody>
        </p:sp>
      </p:grpSp>
      <p:sp>
        <p:nvSpPr>
          <p:cNvPr descr="Continued on next slide." id="888" name="Google Shape;888;p61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2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62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94" name="Google Shape;894;p62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Selecting Hose Appliances</a:t>
            </a:r>
            <a:endParaRPr/>
          </a:p>
        </p:txBody>
      </p:sp>
      <p:grpSp>
        <p:nvGrpSpPr>
          <p:cNvPr id="895" name="Google Shape;895;p62"/>
          <p:cNvGrpSpPr/>
          <p:nvPr/>
        </p:nvGrpSpPr>
        <p:grpSpPr>
          <a:xfrm>
            <a:off x="685800" y="1752653"/>
            <a:ext cx="7772399" cy="4343292"/>
            <a:chOff x="0" y="53"/>
            <a:chExt cx="7772399" cy="4343292"/>
          </a:xfrm>
        </p:grpSpPr>
        <p:sp>
          <p:nvSpPr>
            <p:cNvPr id="896" name="Google Shape;896;p62"/>
            <p:cNvSpPr/>
            <p:nvPr/>
          </p:nvSpPr>
          <p:spPr>
            <a:xfrm rot="5400000">
              <a:off x="4437760" y="-1427774"/>
              <a:ext cx="1694943" cy="4974336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CCCEC">
                <a:alpha val="89803"/>
              </a:srgbClr>
            </a:solidFill>
            <a:ln cap="flat" cmpd="sng" w="25400">
              <a:solidFill>
                <a:srgbClr val="CCCCEC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62"/>
            <p:cNvSpPr txBox="1"/>
            <p:nvPr/>
          </p:nvSpPr>
          <p:spPr>
            <a:xfrm>
              <a:off x="2798064" y="294662"/>
              <a:ext cx="4891596" cy="1529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76200" spcFirstLastPara="1" rIns="76200" wrap="square" tIns="381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Useful when more than one attachment needs to be made to the same hydrant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Allows second hose to connect to the hydrant without shutting the hydrant</a:t>
              </a:r>
              <a:endParaRPr/>
            </a:p>
          </p:txBody>
        </p:sp>
        <p:sp>
          <p:nvSpPr>
            <p:cNvPr id="898" name="Google Shape;898;p62"/>
            <p:cNvSpPr/>
            <p:nvPr/>
          </p:nvSpPr>
          <p:spPr>
            <a:xfrm>
              <a:off x="0" y="53"/>
              <a:ext cx="2798064" cy="2118679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62"/>
            <p:cNvSpPr txBox="1"/>
            <p:nvPr/>
          </p:nvSpPr>
          <p:spPr>
            <a:xfrm>
              <a:off x="103425" y="103478"/>
              <a:ext cx="2591214" cy="19118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300" lIns="228600" spcFirstLastPara="1" rIns="228600" wrap="square" tIns="114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Gate valve</a:t>
              </a:r>
              <a:endParaRPr/>
            </a:p>
          </p:txBody>
        </p:sp>
        <p:sp>
          <p:nvSpPr>
            <p:cNvPr id="900" name="Google Shape;900;p62"/>
            <p:cNvSpPr/>
            <p:nvPr/>
          </p:nvSpPr>
          <p:spPr>
            <a:xfrm rot="5400000">
              <a:off x="4437760" y="796838"/>
              <a:ext cx="1694943" cy="4974336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CCCEC">
                <a:alpha val="89803"/>
              </a:srgbClr>
            </a:solidFill>
            <a:ln cap="flat" cmpd="sng" w="25400">
              <a:solidFill>
                <a:srgbClr val="CCCCEC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62"/>
            <p:cNvSpPr txBox="1"/>
            <p:nvPr/>
          </p:nvSpPr>
          <p:spPr>
            <a:xfrm>
              <a:off x="2798064" y="2519274"/>
              <a:ext cx="4891596" cy="1529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76200" spcFirstLastPara="1" rIns="76200" wrap="square" tIns="381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Useful when smaller line is needed but larger line is in service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Adapts larger line to the smaller line</a:t>
              </a:r>
              <a:endParaRPr/>
            </a:p>
          </p:txBody>
        </p:sp>
        <p:sp>
          <p:nvSpPr>
            <p:cNvPr id="902" name="Google Shape;902;p62"/>
            <p:cNvSpPr/>
            <p:nvPr/>
          </p:nvSpPr>
          <p:spPr>
            <a:xfrm>
              <a:off x="0" y="2224666"/>
              <a:ext cx="2798064" cy="2118679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3" name="Google Shape;903;p62"/>
            <p:cNvSpPr txBox="1"/>
            <p:nvPr/>
          </p:nvSpPr>
          <p:spPr>
            <a:xfrm>
              <a:off x="103425" y="2328091"/>
              <a:ext cx="2591214" cy="19118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300" lIns="228600" spcFirstLastPara="1" rIns="228600" wrap="square" tIns="114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Water thief</a:t>
              </a:r>
              <a:endParaRPr/>
            </a:p>
          </p:txBody>
        </p:sp>
      </p:grpSp>
      <p:sp>
        <p:nvSpPr>
          <p:cNvPr descr="Continued on next slide." id="904" name="Google Shape;904;p62"/>
          <p:cNvSpPr txBox="1"/>
          <p:nvPr/>
        </p:nvSpPr>
        <p:spPr>
          <a:xfrm>
            <a:off x="5486400" y="627221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63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10" name="Google Shape;910;p63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Selecting Hose Appliances</a:t>
            </a:r>
            <a:endParaRPr/>
          </a:p>
        </p:txBody>
      </p:sp>
      <p:grpSp>
        <p:nvGrpSpPr>
          <p:cNvPr id="911" name="Google Shape;911;p63"/>
          <p:cNvGrpSpPr/>
          <p:nvPr/>
        </p:nvGrpSpPr>
        <p:grpSpPr>
          <a:xfrm>
            <a:off x="685800" y="1752653"/>
            <a:ext cx="7772399" cy="4343292"/>
            <a:chOff x="0" y="53"/>
            <a:chExt cx="7772399" cy="4343292"/>
          </a:xfrm>
        </p:grpSpPr>
        <p:sp>
          <p:nvSpPr>
            <p:cNvPr id="912" name="Google Shape;912;p63"/>
            <p:cNvSpPr/>
            <p:nvPr/>
          </p:nvSpPr>
          <p:spPr>
            <a:xfrm rot="5400000">
              <a:off x="4437760" y="-1427774"/>
              <a:ext cx="1694943" cy="4974336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CCCEC">
                <a:alpha val="89803"/>
              </a:srgbClr>
            </a:solidFill>
            <a:ln cap="flat" cmpd="sng" w="25400">
              <a:solidFill>
                <a:srgbClr val="CCCCEC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63"/>
            <p:cNvSpPr txBox="1"/>
            <p:nvPr/>
          </p:nvSpPr>
          <p:spPr>
            <a:xfrm>
              <a:off x="2798064" y="294662"/>
              <a:ext cx="4891596" cy="1529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175" lIns="72375" spcFirstLastPara="1" rIns="72375" wrap="square" tIns="3617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Useful when multiple attack lines need water directly from the hydrant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Sometimes known as a portable hydrant</a:t>
              </a:r>
              <a:endParaRPr/>
            </a:p>
          </p:txBody>
        </p:sp>
        <p:sp>
          <p:nvSpPr>
            <p:cNvPr id="914" name="Google Shape;914;p63"/>
            <p:cNvSpPr/>
            <p:nvPr/>
          </p:nvSpPr>
          <p:spPr>
            <a:xfrm>
              <a:off x="0" y="53"/>
              <a:ext cx="2798064" cy="2118679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5" name="Google Shape;915;p63"/>
            <p:cNvSpPr txBox="1"/>
            <p:nvPr/>
          </p:nvSpPr>
          <p:spPr>
            <a:xfrm>
              <a:off x="103425" y="103478"/>
              <a:ext cx="2591214" cy="19118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8100" lIns="156200" spcFirstLastPara="1" rIns="156200" wrap="square" tIns="781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LDH appliance</a:t>
              </a:r>
              <a:endParaRPr/>
            </a:p>
          </p:txBody>
        </p:sp>
        <p:sp>
          <p:nvSpPr>
            <p:cNvPr id="916" name="Google Shape;916;p63"/>
            <p:cNvSpPr/>
            <p:nvPr/>
          </p:nvSpPr>
          <p:spPr>
            <a:xfrm rot="5400000">
              <a:off x="4437760" y="796838"/>
              <a:ext cx="1694943" cy="4974336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CCCEC">
                <a:alpha val="89803"/>
              </a:srgbClr>
            </a:solidFill>
            <a:ln cap="flat" cmpd="sng" w="25400">
              <a:solidFill>
                <a:srgbClr val="CCCCEC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63"/>
            <p:cNvSpPr txBox="1"/>
            <p:nvPr/>
          </p:nvSpPr>
          <p:spPr>
            <a:xfrm>
              <a:off x="2798064" y="2519274"/>
              <a:ext cx="4891596" cy="1529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175" lIns="72375" spcFirstLastPara="1" rIns="72375" wrap="square" tIns="3617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Useful for connecting hoses that may have been laid backward, extending different sized hoselines, connecting hose threads of different sizes, and connecting hose to a different size discharge</a:t>
              </a:r>
              <a:endParaRPr/>
            </a:p>
          </p:txBody>
        </p:sp>
        <p:sp>
          <p:nvSpPr>
            <p:cNvPr id="918" name="Google Shape;918;p63"/>
            <p:cNvSpPr/>
            <p:nvPr/>
          </p:nvSpPr>
          <p:spPr>
            <a:xfrm>
              <a:off x="0" y="2224666"/>
              <a:ext cx="2798064" cy="2118679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9" name="Google Shape;919;p63"/>
            <p:cNvSpPr txBox="1"/>
            <p:nvPr/>
          </p:nvSpPr>
          <p:spPr>
            <a:xfrm>
              <a:off x="103425" y="2328091"/>
              <a:ext cx="2591214" cy="19118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8100" lIns="156200" spcFirstLastPara="1" rIns="156200" wrap="square" tIns="781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Fittings</a:t>
              </a:r>
              <a:endParaRPr/>
            </a:p>
          </p:txBody>
        </p:sp>
      </p:grp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64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25" name="Google Shape;925;p64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 QUESTION</a:t>
            </a:r>
            <a:endParaRPr/>
          </a:p>
        </p:txBody>
      </p:sp>
      <p:sp>
        <p:nvSpPr>
          <p:cNvPr id="926" name="Google Shape;926;p64"/>
          <p:cNvSpPr txBox="1"/>
          <p:nvPr>
            <p:ph idx="1" type="body"/>
          </p:nvPr>
        </p:nvSpPr>
        <p:spPr>
          <a:xfrm>
            <a:off x="685800" y="1752600"/>
            <a:ext cx="64770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List five fittings or appliances that may be used on the fireground.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0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65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32" name="Google Shape;932;p65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Selecting Nozzles</a:t>
            </a:r>
            <a:endParaRPr/>
          </a:p>
        </p:txBody>
      </p:sp>
      <p:grpSp>
        <p:nvGrpSpPr>
          <p:cNvPr id="933" name="Google Shape;933;p65"/>
          <p:cNvGrpSpPr/>
          <p:nvPr/>
        </p:nvGrpSpPr>
        <p:grpSpPr>
          <a:xfrm>
            <a:off x="914400" y="1600200"/>
            <a:ext cx="7391400" cy="4495800"/>
            <a:chOff x="0" y="0"/>
            <a:chExt cx="7391400" cy="4495800"/>
          </a:xfrm>
        </p:grpSpPr>
        <p:sp>
          <p:nvSpPr>
            <p:cNvPr id="934" name="Google Shape;934;p65"/>
            <p:cNvSpPr/>
            <p:nvPr/>
          </p:nvSpPr>
          <p:spPr>
            <a:xfrm>
              <a:off x="0" y="0"/>
              <a:ext cx="7391400" cy="1348740"/>
            </a:xfrm>
            <a:prstGeom prst="rect">
              <a:avLst/>
            </a:prstGeom>
            <a:solidFill>
              <a:srgbClr val="2B2B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65"/>
            <p:cNvSpPr txBox="1"/>
            <p:nvPr/>
          </p:nvSpPr>
          <p:spPr>
            <a:xfrm>
              <a:off x="0" y="0"/>
              <a:ext cx="7391400" cy="13487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Factors that dictate nozzle and stream selection</a:t>
              </a:r>
              <a:endParaRPr/>
            </a:p>
          </p:txBody>
        </p:sp>
        <p:sp>
          <p:nvSpPr>
            <p:cNvPr id="936" name="Google Shape;936;p65"/>
            <p:cNvSpPr/>
            <p:nvPr/>
          </p:nvSpPr>
          <p:spPr>
            <a:xfrm>
              <a:off x="0" y="1348740"/>
              <a:ext cx="1847850" cy="2832354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7" name="Google Shape;937;p65"/>
            <p:cNvSpPr txBox="1"/>
            <p:nvPr/>
          </p:nvSpPr>
          <p:spPr>
            <a:xfrm>
              <a:off x="0" y="1348740"/>
              <a:ext cx="1847850" cy="28323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Fire conditions</a:t>
              </a:r>
              <a:endParaRPr/>
            </a:p>
          </p:txBody>
        </p:sp>
        <p:sp>
          <p:nvSpPr>
            <p:cNvPr id="938" name="Google Shape;938;p65"/>
            <p:cNvSpPr/>
            <p:nvPr/>
          </p:nvSpPr>
          <p:spPr>
            <a:xfrm>
              <a:off x="1847849" y="1348740"/>
              <a:ext cx="1847850" cy="2832354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65"/>
            <p:cNvSpPr txBox="1"/>
            <p:nvPr/>
          </p:nvSpPr>
          <p:spPr>
            <a:xfrm>
              <a:off x="1847849" y="1348740"/>
              <a:ext cx="1847850" cy="28323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Available water supply</a:t>
              </a:r>
              <a:endParaRPr/>
            </a:p>
          </p:txBody>
        </p:sp>
        <p:sp>
          <p:nvSpPr>
            <p:cNvPr id="940" name="Google Shape;940;p65"/>
            <p:cNvSpPr/>
            <p:nvPr/>
          </p:nvSpPr>
          <p:spPr>
            <a:xfrm>
              <a:off x="3695699" y="1348740"/>
              <a:ext cx="1847850" cy="2832354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1" name="Google Shape;941;p65"/>
            <p:cNvSpPr txBox="1"/>
            <p:nvPr/>
          </p:nvSpPr>
          <p:spPr>
            <a:xfrm>
              <a:off x="3695699" y="1348740"/>
              <a:ext cx="1847850" cy="28323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Number of firefighters available to operate the hoseline</a:t>
              </a:r>
              <a:endParaRPr/>
            </a:p>
          </p:txBody>
        </p:sp>
        <p:sp>
          <p:nvSpPr>
            <p:cNvPr id="942" name="Google Shape;942;p65"/>
            <p:cNvSpPr/>
            <p:nvPr/>
          </p:nvSpPr>
          <p:spPr>
            <a:xfrm>
              <a:off x="5543550" y="1348740"/>
              <a:ext cx="1847850" cy="2832354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65"/>
            <p:cNvSpPr txBox="1"/>
            <p:nvPr/>
          </p:nvSpPr>
          <p:spPr>
            <a:xfrm>
              <a:off x="5543550" y="1348740"/>
              <a:ext cx="1847850" cy="28323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Nozzle capabilities</a:t>
              </a:r>
              <a:endParaRPr/>
            </a:p>
          </p:txBody>
        </p:sp>
        <p:sp>
          <p:nvSpPr>
            <p:cNvPr id="944" name="Google Shape;944;p65"/>
            <p:cNvSpPr/>
            <p:nvPr/>
          </p:nvSpPr>
          <p:spPr>
            <a:xfrm>
              <a:off x="0" y="4181094"/>
              <a:ext cx="7391400" cy="314706"/>
            </a:xfrm>
            <a:prstGeom prst="rect">
              <a:avLst/>
            </a:prstGeom>
            <a:solidFill>
              <a:srgbClr val="2B2B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descr="Continued on next slide." id="945" name="Google Shape;945;p65"/>
          <p:cNvSpPr txBox="1"/>
          <p:nvPr/>
        </p:nvSpPr>
        <p:spPr>
          <a:xfrm>
            <a:off x="5791200" y="629285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66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51" name="Google Shape;951;p66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Selecting Nozzles</a:t>
            </a:r>
            <a:endParaRPr/>
          </a:p>
        </p:txBody>
      </p:sp>
      <p:grpSp>
        <p:nvGrpSpPr>
          <p:cNvPr id="952" name="Google Shape;952;p66"/>
          <p:cNvGrpSpPr/>
          <p:nvPr/>
        </p:nvGrpSpPr>
        <p:grpSpPr>
          <a:xfrm>
            <a:off x="4343400" y="1647644"/>
            <a:ext cx="4267200" cy="4172311"/>
            <a:chOff x="0" y="123644"/>
            <a:chExt cx="4267200" cy="4172311"/>
          </a:xfrm>
        </p:grpSpPr>
        <p:sp>
          <p:nvSpPr>
            <p:cNvPr id="953" name="Google Shape;953;p66"/>
            <p:cNvSpPr/>
            <p:nvPr/>
          </p:nvSpPr>
          <p:spPr>
            <a:xfrm>
              <a:off x="0" y="389324"/>
              <a:ext cx="4267200" cy="2041200"/>
            </a:xfrm>
            <a:prstGeom prst="rect">
              <a:avLst/>
            </a:prstGeom>
            <a:solidFill>
              <a:srgbClr val="CCCCEC">
                <a:alpha val="89803"/>
              </a:srgb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4" name="Google Shape;954;p66"/>
            <p:cNvSpPr txBox="1"/>
            <p:nvPr/>
          </p:nvSpPr>
          <p:spPr>
            <a:xfrm>
              <a:off x="0" y="389324"/>
              <a:ext cx="4267200" cy="20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331175" spcFirstLastPara="1" rIns="331175" wrap="square" tIns="37490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Wide fog pattern can be used to protect firefighters from heat, but can change pressure and flow path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Fog pattern can be narrowed to create straight or broken streams</a:t>
              </a:r>
              <a:endParaRPr/>
            </a:p>
          </p:txBody>
        </p:sp>
        <p:sp>
          <p:nvSpPr>
            <p:cNvPr id="955" name="Google Shape;955;p66"/>
            <p:cNvSpPr/>
            <p:nvPr/>
          </p:nvSpPr>
          <p:spPr>
            <a:xfrm>
              <a:off x="213360" y="123644"/>
              <a:ext cx="2987040" cy="531360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6" name="Google Shape;956;p66"/>
            <p:cNvSpPr txBox="1"/>
            <p:nvPr/>
          </p:nvSpPr>
          <p:spPr>
            <a:xfrm>
              <a:off x="239299" y="149583"/>
              <a:ext cx="2935162" cy="4794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12900" spcFirstLastPara="1" rIns="11290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Interior attack</a:t>
              </a:r>
              <a:endParaRPr/>
            </a:p>
          </p:txBody>
        </p:sp>
        <p:sp>
          <p:nvSpPr>
            <p:cNvPr id="957" name="Google Shape;957;p66"/>
            <p:cNvSpPr/>
            <p:nvPr/>
          </p:nvSpPr>
          <p:spPr>
            <a:xfrm>
              <a:off x="0" y="2793405"/>
              <a:ext cx="4267200" cy="1502550"/>
            </a:xfrm>
            <a:prstGeom prst="rect">
              <a:avLst/>
            </a:prstGeom>
            <a:solidFill>
              <a:srgbClr val="CCCCEC">
                <a:alpha val="89803"/>
              </a:srgb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8" name="Google Shape;958;p66"/>
            <p:cNvSpPr txBox="1"/>
            <p:nvPr/>
          </p:nvSpPr>
          <p:spPr>
            <a:xfrm>
              <a:off x="0" y="2793405"/>
              <a:ext cx="4267200" cy="1502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331175" spcFirstLastPara="1" rIns="331175" wrap="square" tIns="37490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Solid stream from smooth bore nozzle or straight stream from an adjustable nozzle would be the top choices</a:t>
              </a:r>
              <a:endParaRPr/>
            </a:p>
          </p:txBody>
        </p:sp>
        <p:sp>
          <p:nvSpPr>
            <p:cNvPr id="959" name="Google Shape;959;p66"/>
            <p:cNvSpPr/>
            <p:nvPr/>
          </p:nvSpPr>
          <p:spPr>
            <a:xfrm>
              <a:off x="213360" y="2527724"/>
              <a:ext cx="2987040" cy="531360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66"/>
            <p:cNvSpPr txBox="1"/>
            <p:nvPr/>
          </p:nvSpPr>
          <p:spPr>
            <a:xfrm>
              <a:off x="239299" y="2553663"/>
              <a:ext cx="2935162" cy="4794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12900" spcFirstLastPara="1" rIns="11290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Exterior attack</a:t>
              </a:r>
              <a:endParaRPr/>
            </a:p>
          </p:txBody>
        </p:sp>
      </p:grpSp>
      <p:pic>
        <p:nvPicPr>
          <p:cNvPr descr="Firefighters using a straight stream to attack a fire from the structure's interior." id="961" name="Google Shape;961;p66"/>
          <p:cNvPicPr preferRelativeResize="0"/>
          <p:nvPr/>
        </p:nvPicPr>
        <p:blipFill rotWithShape="1">
          <a:blip r:embed="rId3">
            <a:alphaModFix/>
          </a:blip>
          <a:srcRect b="0" l="0" r="0" t="7936"/>
          <a:stretch/>
        </p:blipFill>
        <p:spPr>
          <a:xfrm>
            <a:off x="838200" y="1676400"/>
            <a:ext cx="3200400" cy="441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67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67" name="Google Shape;967;p67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 QUESTION</a:t>
            </a:r>
            <a:endParaRPr/>
          </a:p>
        </p:txBody>
      </p:sp>
      <p:sp>
        <p:nvSpPr>
          <p:cNvPr id="968" name="Google Shape;968;p67"/>
          <p:cNvSpPr txBox="1"/>
          <p:nvPr>
            <p:ph idx="1" type="body"/>
          </p:nvPr>
        </p:nvSpPr>
        <p:spPr>
          <a:xfrm>
            <a:off x="685800" y="1752600"/>
            <a:ext cx="63246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What factors must be considered when selecting a nozzle?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68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74" name="Google Shape;974;p68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Making Entry — Hoseline Placement Factors</a:t>
            </a:r>
            <a:endParaRPr/>
          </a:p>
        </p:txBody>
      </p:sp>
      <p:grpSp>
        <p:nvGrpSpPr>
          <p:cNvPr id="975" name="Google Shape;975;p68"/>
          <p:cNvGrpSpPr/>
          <p:nvPr/>
        </p:nvGrpSpPr>
        <p:grpSpPr>
          <a:xfrm>
            <a:off x="1812546" y="1754773"/>
            <a:ext cx="5518907" cy="4339052"/>
            <a:chOff x="1126746" y="2173"/>
            <a:chExt cx="5518907" cy="4339052"/>
          </a:xfrm>
        </p:grpSpPr>
        <p:sp>
          <p:nvSpPr>
            <p:cNvPr id="976" name="Google Shape;976;p68"/>
            <p:cNvSpPr/>
            <p:nvPr/>
          </p:nvSpPr>
          <p:spPr>
            <a:xfrm rot="10800000">
              <a:off x="1477007" y="2173"/>
              <a:ext cx="5168646" cy="700521"/>
            </a:xfrm>
            <a:prstGeom prst="homePlate">
              <a:avLst>
                <a:gd fmla="val 50000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68"/>
            <p:cNvSpPr txBox="1"/>
            <p:nvPr/>
          </p:nvSpPr>
          <p:spPr>
            <a:xfrm>
              <a:off x="1652137" y="2173"/>
              <a:ext cx="4993516" cy="7005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308900" spcFirstLastPara="1" rIns="20622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Wind direction and velocity</a:t>
              </a:r>
              <a:endParaRPr/>
            </a:p>
          </p:txBody>
        </p:sp>
        <p:sp>
          <p:nvSpPr>
            <p:cNvPr id="978" name="Google Shape;978;p68"/>
            <p:cNvSpPr/>
            <p:nvPr/>
          </p:nvSpPr>
          <p:spPr>
            <a:xfrm>
              <a:off x="1126746" y="2173"/>
              <a:ext cx="700521" cy="700521"/>
            </a:xfrm>
            <a:prstGeom prst="ellipse">
              <a:avLst/>
            </a:prstGeom>
            <a:solidFill>
              <a:srgbClr val="D5D5F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68"/>
            <p:cNvSpPr/>
            <p:nvPr/>
          </p:nvSpPr>
          <p:spPr>
            <a:xfrm rot="10800000">
              <a:off x="1477007" y="911806"/>
              <a:ext cx="5168646" cy="700521"/>
            </a:xfrm>
            <a:prstGeom prst="homePlate">
              <a:avLst>
                <a:gd fmla="val 50000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68"/>
            <p:cNvSpPr txBox="1"/>
            <p:nvPr/>
          </p:nvSpPr>
          <p:spPr>
            <a:xfrm>
              <a:off x="1652137" y="911806"/>
              <a:ext cx="4993516" cy="7005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308900" spcFirstLastPara="1" rIns="20622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Building conditions</a:t>
              </a:r>
              <a:endParaRPr/>
            </a:p>
          </p:txBody>
        </p:sp>
        <p:sp>
          <p:nvSpPr>
            <p:cNvPr id="981" name="Google Shape;981;p68"/>
            <p:cNvSpPr/>
            <p:nvPr/>
          </p:nvSpPr>
          <p:spPr>
            <a:xfrm>
              <a:off x="1126746" y="911806"/>
              <a:ext cx="700521" cy="700521"/>
            </a:xfrm>
            <a:prstGeom prst="ellipse">
              <a:avLst/>
            </a:prstGeom>
            <a:solidFill>
              <a:srgbClr val="D5D5F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68"/>
            <p:cNvSpPr/>
            <p:nvPr/>
          </p:nvSpPr>
          <p:spPr>
            <a:xfrm rot="10800000">
              <a:off x="1477007" y="1821439"/>
              <a:ext cx="5168646" cy="700521"/>
            </a:xfrm>
            <a:prstGeom prst="homePlate">
              <a:avLst>
                <a:gd fmla="val 50000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68"/>
            <p:cNvSpPr txBox="1"/>
            <p:nvPr/>
          </p:nvSpPr>
          <p:spPr>
            <a:xfrm>
              <a:off x="1652137" y="1821439"/>
              <a:ext cx="4993516" cy="7005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308900" spcFirstLastPara="1" rIns="20622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Initial fire location</a:t>
              </a:r>
              <a:endParaRPr/>
            </a:p>
          </p:txBody>
        </p:sp>
        <p:sp>
          <p:nvSpPr>
            <p:cNvPr id="984" name="Google Shape;984;p68"/>
            <p:cNvSpPr/>
            <p:nvPr/>
          </p:nvSpPr>
          <p:spPr>
            <a:xfrm>
              <a:off x="1126746" y="1821439"/>
              <a:ext cx="700521" cy="700521"/>
            </a:xfrm>
            <a:prstGeom prst="ellipse">
              <a:avLst/>
            </a:prstGeom>
            <a:solidFill>
              <a:srgbClr val="D5D5F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68"/>
            <p:cNvSpPr/>
            <p:nvPr/>
          </p:nvSpPr>
          <p:spPr>
            <a:xfrm rot="10800000">
              <a:off x="1477007" y="2731071"/>
              <a:ext cx="5168646" cy="700521"/>
            </a:xfrm>
            <a:prstGeom prst="homePlate">
              <a:avLst>
                <a:gd fmla="val 50000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68"/>
            <p:cNvSpPr txBox="1"/>
            <p:nvPr/>
          </p:nvSpPr>
          <p:spPr>
            <a:xfrm>
              <a:off x="1652137" y="2731071"/>
              <a:ext cx="4993516" cy="7005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308900" spcFirstLastPara="1" rIns="20622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Location of occupants</a:t>
              </a:r>
              <a:endParaRPr/>
            </a:p>
          </p:txBody>
        </p:sp>
        <p:sp>
          <p:nvSpPr>
            <p:cNvPr id="987" name="Google Shape;987;p68"/>
            <p:cNvSpPr/>
            <p:nvPr/>
          </p:nvSpPr>
          <p:spPr>
            <a:xfrm>
              <a:off x="1126746" y="2731071"/>
              <a:ext cx="700521" cy="700521"/>
            </a:xfrm>
            <a:prstGeom prst="ellipse">
              <a:avLst/>
            </a:prstGeom>
            <a:solidFill>
              <a:srgbClr val="D5D5F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8" name="Google Shape;988;p68"/>
            <p:cNvSpPr/>
            <p:nvPr/>
          </p:nvSpPr>
          <p:spPr>
            <a:xfrm rot="10800000">
              <a:off x="1477007" y="3640704"/>
              <a:ext cx="5168646" cy="700521"/>
            </a:xfrm>
            <a:prstGeom prst="homePlate">
              <a:avLst>
                <a:gd fmla="val 50000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68"/>
            <p:cNvSpPr txBox="1"/>
            <p:nvPr/>
          </p:nvSpPr>
          <p:spPr>
            <a:xfrm>
              <a:off x="1652137" y="3640704"/>
              <a:ext cx="4993516" cy="7005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308900" spcFirstLastPara="1" rIns="20622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Exposures</a:t>
              </a:r>
              <a:endParaRPr/>
            </a:p>
          </p:txBody>
        </p:sp>
        <p:sp>
          <p:nvSpPr>
            <p:cNvPr id="990" name="Google Shape;990;p68"/>
            <p:cNvSpPr/>
            <p:nvPr/>
          </p:nvSpPr>
          <p:spPr>
            <a:xfrm>
              <a:off x="1126746" y="3640704"/>
              <a:ext cx="700521" cy="700521"/>
            </a:xfrm>
            <a:prstGeom prst="ellipse">
              <a:avLst/>
            </a:prstGeom>
            <a:solidFill>
              <a:srgbClr val="D5D5F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69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96" name="Google Shape;996;p69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Making Entry — Size-up </a:t>
            </a:r>
            <a:endParaRPr/>
          </a:p>
        </p:txBody>
      </p:sp>
      <p:grpSp>
        <p:nvGrpSpPr>
          <p:cNvPr id="997" name="Google Shape;997;p69"/>
          <p:cNvGrpSpPr/>
          <p:nvPr/>
        </p:nvGrpSpPr>
        <p:grpSpPr>
          <a:xfrm>
            <a:off x="686171" y="1871629"/>
            <a:ext cx="7771657" cy="4105340"/>
            <a:chOff x="371" y="119029"/>
            <a:chExt cx="7771657" cy="4105340"/>
          </a:xfrm>
        </p:grpSpPr>
        <p:sp>
          <p:nvSpPr>
            <p:cNvPr id="998" name="Google Shape;998;p69"/>
            <p:cNvSpPr/>
            <p:nvPr/>
          </p:nvSpPr>
          <p:spPr>
            <a:xfrm>
              <a:off x="371" y="649495"/>
              <a:ext cx="3516809" cy="922548"/>
            </a:xfrm>
            <a:prstGeom prst="roundRect">
              <a:avLst>
                <a:gd fmla="val 10000" name="adj"/>
              </a:avLst>
            </a:prstGeom>
            <a:solidFill>
              <a:srgbClr val="191966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69"/>
            <p:cNvSpPr txBox="1"/>
            <p:nvPr/>
          </p:nvSpPr>
          <p:spPr>
            <a:xfrm>
              <a:off x="27392" y="676516"/>
              <a:ext cx="3462767" cy="8685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50" lIns="12050" spcFirstLastPara="1" rIns="12050" wrap="square" tIns="12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Every member should </a:t>
              </a:r>
              <a:endParaRPr/>
            </a:p>
          </p:txBody>
        </p:sp>
        <p:sp>
          <p:nvSpPr>
            <p:cNvPr id="1000" name="Google Shape;1000;p69"/>
            <p:cNvSpPr/>
            <p:nvPr/>
          </p:nvSpPr>
          <p:spPr>
            <a:xfrm rot="-2142401">
              <a:off x="3431751" y="826420"/>
              <a:ext cx="908897" cy="3823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69"/>
            <p:cNvSpPr txBox="1"/>
            <p:nvPr/>
          </p:nvSpPr>
          <p:spPr>
            <a:xfrm rot="-2142401">
              <a:off x="3863477" y="822814"/>
              <a:ext cx="45444" cy="4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69"/>
            <p:cNvSpPr/>
            <p:nvPr/>
          </p:nvSpPr>
          <p:spPr>
            <a:xfrm>
              <a:off x="4255219" y="119029"/>
              <a:ext cx="3516809" cy="922548"/>
            </a:xfrm>
            <a:prstGeom prst="roundRect">
              <a:avLst>
                <a:gd fmla="val 10000" name="adj"/>
              </a:avLst>
            </a:prstGeom>
            <a:solidFill>
              <a:srgbClr val="191966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3" name="Google Shape;1003;p69"/>
            <p:cNvSpPr txBox="1"/>
            <p:nvPr/>
          </p:nvSpPr>
          <p:spPr>
            <a:xfrm>
              <a:off x="4282240" y="146050"/>
              <a:ext cx="3462767" cy="8685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50" lIns="12050" spcFirstLastPara="1" rIns="12050" wrap="square" tIns="12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Conduct a quick size-up </a:t>
              </a:r>
              <a:endParaRPr/>
            </a:p>
          </p:txBody>
        </p:sp>
        <p:sp>
          <p:nvSpPr>
            <p:cNvPr id="1004" name="Google Shape;1004;p69"/>
            <p:cNvSpPr/>
            <p:nvPr/>
          </p:nvSpPr>
          <p:spPr>
            <a:xfrm rot="2142401">
              <a:off x="3431751" y="1356885"/>
              <a:ext cx="908897" cy="3823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5" name="Google Shape;1005;p69"/>
            <p:cNvSpPr txBox="1"/>
            <p:nvPr/>
          </p:nvSpPr>
          <p:spPr>
            <a:xfrm rot="2142401">
              <a:off x="3863477" y="1353279"/>
              <a:ext cx="45444" cy="4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69"/>
            <p:cNvSpPr/>
            <p:nvPr/>
          </p:nvSpPr>
          <p:spPr>
            <a:xfrm>
              <a:off x="4255219" y="1179960"/>
              <a:ext cx="3516809" cy="922548"/>
            </a:xfrm>
            <a:prstGeom prst="roundRect">
              <a:avLst>
                <a:gd fmla="val 10000" name="adj"/>
              </a:avLst>
            </a:prstGeom>
            <a:solidFill>
              <a:srgbClr val="191966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7" name="Google Shape;1007;p69"/>
            <p:cNvSpPr txBox="1"/>
            <p:nvPr/>
          </p:nvSpPr>
          <p:spPr>
            <a:xfrm>
              <a:off x="4282240" y="1206981"/>
              <a:ext cx="3462767" cy="8685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50" lIns="12050" spcFirstLastPara="1" rIns="12050" wrap="square" tIns="12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Maintain situational awareness</a:t>
              </a:r>
              <a:endParaRPr/>
            </a:p>
          </p:txBody>
        </p:sp>
        <p:sp>
          <p:nvSpPr>
            <p:cNvPr id="1008" name="Google Shape;1008;p69"/>
            <p:cNvSpPr/>
            <p:nvPr/>
          </p:nvSpPr>
          <p:spPr>
            <a:xfrm>
              <a:off x="371" y="2771356"/>
              <a:ext cx="3516809" cy="922548"/>
            </a:xfrm>
            <a:prstGeom prst="roundRect">
              <a:avLst>
                <a:gd fmla="val 10000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69"/>
            <p:cNvSpPr txBox="1"/>
            <p:nvPr/>
          </p:nvSpPr>
          <p:spPr>
            <a:xfrm>
              <a:off x="27392" y="2798377"/>
              <a:ext cx="3462767" cy="8685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50" lIns="12050" spcFirstLastPara="1" rIns="12050" wrap="square" tIns="12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Size-up </a:t>
              </a:r>
              <a:endParaRPr/>
            </a:p>
          </p:txBody>
        </p:sp>
        <p:sp>
          <p:nvSpPr>
            <p:cNvPr id="1010" name="Google Shape;1010;p69"/>
            <p:cNvSpPr/>
            <p:nvPr/>
          </p:nvSpPr>
          <p:spPr>
            <a:xfrm rot="-2142401">
              <a:off x="3431751" y="2948281"/>
              <a:ext cx="908897" cy="3823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1" name="Google Shape;1011;p69"/>
            <p:cNvSpPr txBox="1"/>
            <p:nvPr/>
          </p:nvSpPr>
          <p:spPr>
            <a:xfrm rot="-2142401">
              <a:off x="3863477" y="2944675"/>
              <a:ext cx="45444" cy="4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69"/>
            <p:cNvSpPr/>
            <p:nvPr/>
          </p:nvSpPr>
          <p:spPr>
            <a:xfrm>
              <a:off x="4255219" y="2240891"/>
              <a:ext cx="3516809" cy="922548"/>
            </a:xfrm>
            <a:prstGeom prst="roundRect">
              <a:avLst>
                <a:gd fmla="val 10000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69"/>
            <p:cNvSpPr txBox="1"/>
            <p:nvPr/>
          </p:nvSpPr>
          <p:spPr>
            <a:xfrm>
              <a:off x="4282240" y="2267912"/>
              <a:ext cx="3462767" cy="8685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50" lIns="12050" spcFirstLastPara="1" rIns="12050" wrap="square" tIns="12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Begins before reaching the entry point</a:t>
              </a:r>
              <a:endParaRPr/>
            </a:p>
          </p:txBody>
        </p:sp>
        <p:sp>
          <p:nvSpPr>
            <p:cNvPr id="1014" name="Google Shape;1014;p69"/>
            <p:cNvSpPr/>
            <p:nvPr/>
          </p:nvSpPr>
          <p:spPr>
            <a:xfrm rot="2142401">
              <a:off x="3431751" y="3478747"/>
              <a:ext cx="908897" cy="3823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5" name="Google Shape;1015;p69"/>
            <p:cNvSpPr txBox="1"/>
            <p:nvPr/>
          </p:nvSpPr>
          <p:spPr>
            <a:xfrm rot="2142401">
              <a:off x="3863477" y="3475140"/>
              <a:ext cx="45444" cy="4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69"/>
            <p:cNvSpPr/>
            <p:nvPr/>
          </p:nvSpPr>
          <p:spPr>
            <a:xfrm>
              <a:off x="4255219" y="3301821"/>
              <a:ext cx="3516809" cy="922548"/>
            </a:xfrm>
            <a:prstGeom prst="roundRect">
              <a:avLst>
                <a:gd fmla="val 10000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69"/>
            <p:cNvSpPr txBox="1"/>
            <p:nvPr/>
          </p:nvSpPr>
          <p:spPr>
            <a:xfrm>
              <a:off x="4282240" y="3328842"/>
              <a:ext cx="3462767" cy="8685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050" lIns="12050" spcFirstLastPara="1" rIns="12050" wrap="square" tIns="12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May include visual observations and use of a TI</a:t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7" name="Google Shape;137;p7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NIMS-ICS</a:t>
            </a:r>
            <a:endParaRPr/>
          </a:p>
        </p:txBody>
      </p:sp>
      <p:grpSp>
        <p:nvGrpSpPr>
          <p:cNvPr id="138" name="Google Shape;138;p7"/>
          <p:cNvGrpSpPr/>
          <p:nvPr/>
        </p:nvGrpSpPr>
        <p:grpSpPr>
          <a:xfrm>
            <a:off x="533400" y="1905000"/>
            <a:ext cx="7772400" cy="3848100"/>
            <a:chOff x="0" y="0"/>
            <a:chExt cx="7772400" cy="3848100"/>
          </a:xfrm>
        </p:grpSpPr>
        <p:sp>
          <p:nvSpPr>
            <p:cNvPr id="139" name="Google Shape;139;p7"/>
            <p:cNvSpPr/>
            <p:nvPr/>
          </p:nvSpPr>
          <p:spPr>
            <a:xfrm>
              <a:off x="0" y="0"/>
              <a:ext cx="3848100" cy="3848100"/>
            </a:xfrm>
            <a:prstGeom prst="pie">
              <a:avLst>
                <a:gd fmla="val 5400000" name="adj1"/>
                <a:gd fmla="val 16200000" name="adj2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7"/>
            <p:cNvSpPr/>
            <p:nvPr/>
          </p:nvSpPr>
          <p:spPr>
            <a:xfrm>
              <a:off x="1924050" y="0"/>
              <a:ext cx="5848350" cy="38481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7"/>
            <p:cNvSpPr txBox="1"/>
            <p:nvPr/>
          </p:nvSpPr>
          <p:spPr>
            <a:xfrm>
              <a:off x="1924050" y="0"/>
              <a:ext cx="5848350" cy="18278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3350" lIns="133350" spcFirstLastPara="1" rIns="133350" wrap="square" tIns="133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Establishes organizational structure for all emergency incidents</a:t>
              </a:r>
              <a:endParaRPr/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1010126" y="1827847"/>
              <a:ext cx="1827847" cy="1827847"/>
            </a:xfrm>
            <a:prstGeom prst="pie">
              <a:avLst>
                <a:gd fmla="val 5400000" name="adj1"/>
                <a:gd fmla="val 16200000" name="adj2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1924050" y="1827847"/>
              <a:ext cx="5848350" cy="1827847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7"/>
            <p:cNvSpPr txBox="1"/>
            <p:nvPr/>
          </p:nvSpPr>
          <p:spPr>
            <a:xfrm>
              <a:off x="1924050" y="1827847"/>
              <a:ext cx="5848350" cy="18278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3350" lIns="133350" spcFirstLastPara="1" rIns="133350" wrap="square" tIns="133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Must be used on all incidents</a:t>
              </a:r>
              <a:endParaRPr/>
            </a:p>
          </p:txBody>
        </p:sp>
      </p:grp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70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23" name="Google Shape;1023;p70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Making Entry — Pre-entry Safety Considerations</a:t>
            </a:r>
            <a:endParaRPr/>
          </a:p>
        </p:txBody>
      </p:sp>
      <p:sp>
        <p:nvSpPr>
          <p:cNvPr id="1024" name="Google Shape;1024;p70"/>
          <p:cNvSpPr txBox="1"/>
          <p:nvPr>
            <p:ph idx="1" type="body"/>
          </p:nvPr>
        </p:nvSpPr>
        <p:spPr>
          <a:xfrm>
            <a:off x="685800" y="1752600"/>
            <a:ext cx="7772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980"/>
              <a:buFont typeface="Noto Sans Symbols"/>
              <a:buChar char="✔"/>
            </a:pPr>
            <a:r>
              <a:rPr lang="en-US" sz="1800"/>
              <a:t>Reading fire behavior indicators</a:t>
            </a:r>
            <a:endParaRPr/>
          </a:p>
          <a:p>
            <a:pPr indent="-457200" lvl="0" marL="4572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SzPts val="1980"/>
              <a:buFont typeface="Noto Sans Symbols"/>
              <a:buChar char="✔"/>
            </a:pPr>
            <a:r>
              <a:rPr lang="en-US" sz="1800"/>
              <a:t>Understanding the crew’s tactical assignment</a:t>
            </a:r>
            <a:endParaRPr/>
          </a:p>
          <a:p>
            <a:pPr indent="-457200" lvl="0" marL="4572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SzPts val="1980"/>
              <a:buFont typeface="Noto Sans Symbols"/>
              <a:buChar char="✔"/>
            </a:pPr>
            <a:r>
              <a:rPr lang="en-US" sz="1800"/>
              <a:t>Identifying potential emergency escape routes</a:t>
            </a:r>
            <a:endParaRPr/>
          </a:p>
          <a:p>
            <a:pPr indent="-457200" lvl="0" marL="4572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SzPts val="1980"/>
              <a:buFont typeface="Noto Sans Symbols"/>
              <a:buChar char="✔"/>
            </a:pPr>
            <a:r>
              <a:rPr lang="en-US" sz="1800"/>
              <a:t>Evaluating forcible entry requirements</a:t>
            </a:r>
            <a:endParaRPr/>
          </a:p>
          <a:p>
            <a:pPr indent="-457200" lvl="0" marL="4572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SzPts val="1980"/>
              <a:buFont typeface="Noto Sans Symbols"/>
              <a:buChar char="✔"/>
            </a:pPr>
            <a:r>
              <a:rPr lang="en-US" sz="1800"/>
              <a:t>Identifying hazards</a:t>
            </a:r>
            <a:endParaRPr/>
          </a:p>
          <a:p>
            <a:pPr indent="-457200" lvl="0" marL="4572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SzPts val="1980"/>
              <a:buFont typeface="Noto Sans Symbols"/>
              <a:buChar char="✔"/>
            </a:pPr>
            <a:r>
              <a:rPr lang="en-US" sz="1800"/>
              <a:t>Verifying that radios receive and transmit on the correct channel</a:t>
            </a:r>
            <a:endParaRPr/>
          </a:p>
          <a:p>
            <a:pPr indent="-457200" lvl="0" marL="4572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SzPts val="1980"/>
              <a:buFont typeface="Noto Sans Symbols"/>
              <a:buChar char="✔"/>
            </a:pPr>
            <a:r>
              <a:rPr lang="en-US" sz="1800"/>
              <a:t>Ensuring that SCBA is on and that the cylinder is full and operating properly</a:t>
            </a:r>
            <a:endParaRPr/>
          </a:p>
          <a:p>
            <a:pPr indent="-457200" lvl="0" marL="4572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SzPts val="1980"/>
              <a:buFont typeface="Noto Sans Symbols"/>
              <a:buChar char="✔"/>
            </a:pPr>
            <a:r>
              <a:rPr lang="en-US" sz="1800"/>
              <a:t>Ensuring that all PASS devices are on and operating properly</a:t>
            </a:r>
            <a:endParaRPr/>
          </a:p>
          <a:p>
            <a:pPr indent="-457200" lvl="0" marL="4572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SzPts val="1980"/>
              <a:buFont typeface="Noto Sans Symbols"/>
              <a:buChar char="✔"/>
            </a:pPr>
            <a:r>
              <a:rPr lang="en-US" sz="1800"/>
              <a:t>Ensuring other team members are prepared to enter (buddy check)</a:t>
            </a:r>
            <a:endParaRPr/>
          </a:p>
          <a:p>
            <a:pPr indent="-457200" lvl="0" marL="457200" rtl="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SzPts val="1980"/>
              <a:buFont typeface="Noto Sans Symbols"/>
              <a:buChar char="✔"/>
            </a:pPr>
            <a:r>
              <a:rPr lang="en-US" sz="1800"/>
              <a:t>Ensuring that personnel check in with the accountability officer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71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30" name="Google Shape;1030;p71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Making Entry — Pre-entry Actions</a:t>
            </a:r>
            <a:endParaRPr/>
          </a:p>
        </p:txBody>
      </p:sp>
      <p:grpSp>
        <p:nvGrpSpPr>
          <p:cNvPr id="1031" name="Google Shape;1031;p71"/>
          <p:cNvGrpSpPr/>
          <p:nvPr/>
        </p:nvGrpSpPr>
        <p:grpSpPr>
          <a:xfrm>
            <a:off x="685800" y="2057400"/>
            <a:ext cx="4267200" cy="4191000"/>
            <a:chOff x="0" y="0"/>
            <a:chExt cx="4267200" cy="4191000"/>
          </a:xfrm>
        </p:grpSpPr>
        <p:cxnSp>
          <p:nvCxnSpPr>
            <p:cNvPr id="1032" name="Google Shape;1032;p71"/>
            <p:cNvCxnSpPr/>
            <p:nvPr/>
          </p:nvCxnSpPr>
          <p:spPr>
            <a:xfrm>
              <a:off x="0" y="0"/>
              <a:ext cx="4267200" cy="0"/>
            </a:xfrm>
            <a:prstGeom prst="straightConnector1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033" name="Google Shape;1033;p71"/>
            <p:cNvSpPr/>
            <p:nvPr/>
          </p:nvSpPr>
          <p:spPr>
            <a:xfrm>
              <a:off x="0" y="0"/>
              <a:ext cx="4267200" cy="1047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4" name="Google Shape;1034;p71"/>
            <p:cNvSpPr txBox="1"/>
            <p:nvPr/>
          </p:nvSpPr>
          <p:spPr>
            <a:xfrm>
              <a:off x="0" y="0"/>
              <a:ext cx="4267200" cy="1047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0000" lIns="80000" spcFirstLastPara="1" rIns="80000" wrap="square" tIns="80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Interior and attack crews must carry tools</a:t>
              </a:r>
              <a:endParaRPr/>
            </a:p>
          </p:txBody>
        </p:sp>
        <p:cxnSp>
          <p:nvCxnSpPr>
            <p:cNvPr id="1035" name="Google Shape;1035;p71"/>
            <p:cNvCxnSpPr/>
            <p:nvPr/>
          </p:nvCxnSpPr>
          <p:spPr>
            <a:xfrm>
              <a:off x="0" y="1047749"/>
              <a:ext cx="4267200" cy="0"/>
            </a:xfrm>
            <a:prstGeom prst="straightConnector1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036" name="Google Shape;1036;p71"/>
            <p:cNvSpPr/>
            <p:nvPr/>
          </p:nvSpPr>
          <p:spPr>
            <a:xfrm>
              <a:off x="0" y="1047750"/>
              <a:ext cx="4267200" cy="1047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7" name="Google Shape;1037;p71"/>
            <p:cNvSpPr txBox="1"/>
            <p:nvPr/>
          </p:nvSpPr>
          <p:spPr>
            <a:xfrm>
              <a:off x="0" y="1047750"/>
              <a:ext cx="4267200" cy="1047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0000" lIns="80000" spcFirstLastPara="1" rIns="80000" wrap="square" tIns="80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Nozzle firefighter should check the nozzle flow and pattern</a:t>
              </a:r>
              <a:endParaRPr/>
            </a:p>
          </p:txBody>
        </p:sp>
        <p:cxnSp>
          <p:nvCxnSpPr>
            <p:cNvPr id="1038" name="Google Shape;1038;p71"/>
            <p:cNvCxnSpPr/>
            <p:nvPr/>
          </p:nvCxnSpPr>
          <p:spPr>
            <a:xfrm>
              <a:off x="0" y="2095499"/>
              <a:ext cx="4267200" cy="0"/>
            </a:xfrm>
            <a:prstGeom prst="straightConnector1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039" name="Google Shape;1039;p71"/>
            <p:cNvSpPr/>
            <p:nvPr/>
          </p:nvSpPr>
          <p:spPr>
            <a:xfrm>
              <a:off x="0" y="2095500"/>
              <a:ext cx="4267200" cy="1047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71"/>
            <p:cNvSpPr txBox="1"/>
            <p:nvPr/>
          </p:nvSpPr>
          <p:spPr>
            <a:xfrm>
              <a:off x="0" y="2095500"/>
              <a:ext cx="4267200" cy="1047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0000" lIns="80000" spcFirstLastPara="1" rIns="80000" wrap="square" tIns="80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Wait in a safe area near the building and extinguish visible fires</a:t>
              </a:r>
              <a:endParaRPr/>
            </a:p>
          </p:txBody>
        </p:sp>
        <p:cxnSp>
          <p:nvCxnSpPr>
            <p:cNvPr id="1041" name="Google Shape;1041;p71"/>
            <p:cNvCxnSpPr/>
            <p:nvPr/>
          </p:nvCxnSpPr>
          <p:spPr>
            <a:xfrm>
              <a:off x="0" y="3143250"/>
              <a:ext cx="4267200" cy="0"/>
            </a:xfrm>
            <a:prstGeom prst="straightConnector1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042" name="Google Shape;1042;p71"/>
            <p:cNvSpPr/>
            <p:nvPr/>
          </p:nvSpPr>
          <p:spPr>
            <a:xfrm>
              <a:off x="0" y="3143250"/>
              <a:ext cx="4267200" cy="1047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71"/>
            <p:cNvSpPr txBox="1"/>
            <p:nvPr/>
          </p:nvSpPr>
          <p:spPr>
            <a:xfrm>
              <a:off x="0" y="3143250"/>
              <a:ext cx="4267200" cy="1047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0000" lIns="80000" spcFirstLastPara="1" rIns="80000" wrap="square" tIns="80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Check the door for heat</a:t>
              </a:r>
              <a:endParaRPr/>
            </a:p>
          </p:txBody>
        </p:sp>
      </p:grpSp>
      <p:pic>
        <p:nvPicPr>
          <p:cNvPr descr="firefighter adjusting a fog nozzle prior to entering a structure" id="1044" name="Google Shape;1044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9250" y="2514600"/>
            <a:ext cx="3200400" cy="2132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72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50" name="Google Shape;1050;p72"/>
          <p:cNvSpPr txBox="1"/>
          <p:nvPr>
            <p:ph type="title"/>
          </p:nvPr>
        </p:nvSpPr>
        <p:spPr>
          <a:xfrm>
            <a:off x="685800" y="685800"/>
            <a:ext cx="7086600" cy="7318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CAUTION</a:t>
            </a:r>
            <a:endParaRPr/>
          </a:p>
        </p:txBody>
      </p:sp>
      <p:sp>
        <p:nvSpPr>
          <p:cNvPr id="1051" name="Google Shape;1051;p72"/>
          <p:cNvSpPr txBox="1"/>
          <p:nvPr>
            <p:ph idx="1" type="body"/>
          </p:nvPr>
        </p:nvSpPr>
        <p:spPr>
          <a:xfrm>
            <a:off x="838200" y="1676400"/>
            <a:ext cx="7467600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After forcing entry, control the door (leave it closed) until attack or search teams are ready for entry.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5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73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57" name="Google Shape;1057;p73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Making Entry — Door Control</a:t>
            </a:r>
            <a:endParaRPr/>
          </a:p>
        </p:txBody>
      </p:sp>
      <p:sp>
        <p:nvSpPr>
          <p:cNvPr id="1058" name="Google Shape;1058;p73"/>
          <p:cNvSpPr txBox="1"/>
          <p:nvPr>
            <p:ph idx="1" type="body"/>
          </p:nvPr>
        </p:nvSpPr>
        <p:spPr>
          <a:xfrm>
            <a:off x="685800" y="1752600"/>
            <a:ext cx="7772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ct val="110000"/>
              <a:buFont typeface="Arial"/>
              <a:buChar char="•"/>
            </a:pPr>
            <a:r>
              <a:rPr lang="en-US"/>
              <a:t>Door should be kept closed until hoseline is charged and crew is ready to enter</a:t>
            </a:r>
            <a:endParaRPr/>
          </a:p>
          <a:p>
            <a:pPr indent="-457200" lvl="0" marL="457200" rtl="0" algn="l">
              <a:spcBef>
                <a:spcPts val="592"/>
              </a:spcBef>
              <a:spcAft>
                <a:spcPts val="0"/>
              </a:spcAft>
              <a:buSzPct val="110000"/>
              <a:buFont typeface="Arial"/>
              <a:buChar char="•"/>
            </a:pPr>
            <a:r>
              <a:rPr lang="en-US"/>
              <a:t>Attack crew should stay low and out of the doorway while it is forced open</a:t>
            </a:r>
            <a:endParaRPr/>
          </a:p>
          <a:p>
            <a:pPr indent="-457200" lvl="0" marL="457200" rtl="0" algn="l">
              <a:spcBef>
                <a:spcPts val="592"/>
              </a:spcBef>
              <a:spcAft>
                <a:spcPts val="0"/>
              </a:spcAft>
              <a:buSzPct val="110000"/>
              <a:buFont typeface="Arial"/>
              <a:buChar char="•"/>
            </a:pPr>
            <a:r>
              <a:rPr lang="en-US"/>
              <a:t>Door should only be opened the minimum distance needed</a:t>
            </a:r>
            <a:endParaRPr/>
          </a:p>
          <a:p>
            <a:pPr indent="-457200" lvl="0" marL="457200" rtl="0" algn="l">
              <a:spcBef>
                <a:spcPts val="592"/>
              </a:spcBef>
              <a:spcAft>
                <a:spcPts val="0"/>
              </a:spcAft>
              <a:buSzPct val="110000"/>
              <a:buFont typeface="Arial"/>
              <a:buChar char="•"/>
            </a:pPr>
            <a:r>
              <a:rPr lang="en-US"/>
              <a:t>If fire is ventilation controlled and the door is opened, heat release rate can significantly increase</a:t>
            </a:r>
            <a:endParaRPr/>
          </a:p>
        </p:txBody>
      </p:sp>
      <p:sp>
        <p:nvSpPr>
          <p:cNvPr descr="Continued on next slide." id="1059" name="Google Shape;1059;p73"/>
          <p:cNvSpPr txBox="1"/>
          <p:nvPr/>
        </p:nvSpPr>
        <p:spPr>
          <a:xfrm>
            <a:off x="5638800" y="6237288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74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65" name="Google Shape;1065;p74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Making Entry — Door Control</a:t>
            </a:r>
            <a:endParaRPr/>
          </a:p>
        </p:txBody>
      </p:sp>
      <p:grpSp>
        <p:nvGrpSpPr>
          <p:cNvPr id="1066" name="Google Shape;1066;p74"/>
          <p:cNvGrpSpPr/>
          <p:nvPr/>
        </p:nvGrpSpPr>
        <p:grpSpPr>
          <a:xfrm>
            <a:off x="5334000" y="2583270"/>
            <a:ext cx="3505200" cy="2834458"/>
            <a:chOff x="0" y="983070"/>
            <a:chExt cx="3505200" cy="2834458"/>
          </a:xfrm>
        </p:grpSpPr>
        <p:sp>
          <p:nvSpPr>
            <p:cNvPr id="1067" name="Google Shape;1067;p74"/>
            <p:cNvSpPr/>
            <p:nvPr/>
          </p:nvSpPr>
          <p:spPr>
            <a:xfrm>
              <a:off x="0" y="983070"/>
              <a:ext cx="3505200" cy="2834458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74"/>
            <p:cNvSpPr txBox="1"/>
            <p:nvPr/>
          </p:nvSpPr>
          <p:spPr>
            <a:xfrm>
              <a:off x="0" y="983070"/>
              <a:ext cx="3505200" cy="28344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4300" lIns="114300" spcFirstLastPara="1" rIns="114300" wrap="square" tIns="1143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Cooling hot gases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105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Can reduce risk of ignition potentially leading to flashover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Can provide a safer operating environment</a:t>
              </a:r>
              <a:endParaRPr/>
            </a:p>
          </p:txBody>
        </p:sp>
      </p:grpSp>
      <p:pic>
        <p:nvPicPr>
          <p:cNvPr descr="Firefighters  attempting to cool the hot gases in a heated space overhead on a structure fire to prevent flashover and make a safer operating environment." id="1069" name="Google Shape;1069;p7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974850"/>
            <a:ext cx="5592763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0" name="Google Shape;1070;p74"/>
          <p:cNvSpPr/>
          <p:nvPr/>
        </p:nvSpPr>
        <p:spPr>
          <a:xfrm>
            <a:off x="2133600" y="5651500"/>
            <a:ext cx="3733800" cy="2778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Photo courtesy of Bob Esposito, Pennsburg, PA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Continued on next slide." id="1071" name="Google Shape;1071;p74"/>
          <p:cNvSpPr txBox="1"/>
          <p:nvPr/>
        </p:nvSpPr>
        <p:spPr>
          <a:xfrm>
            <a:off x="5638800" y="6237288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5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75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77" name="Google Shape;1077;p75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Making Entry — Door Control</a:t>
            </a:r>
            <a:endParaRPr/>
          </a:p>
        </p:txBody>
      </p:sp>
      <p:sp>
        <p:nvSpPr>
          <p:cNvPr id="1078" name="Google Shape;1078;p75"/>
          <p:cNvSpPr txBox="1"/>
          <p:nvPr>
            <p:ph idx="1" type="body"/>
          </p:nvPr>
        </p:nvSpPr>
        <p:spPr>
          <a:xfrm>
            <a:off x="609600" y="1828800"/>
            <a:ext cx="36576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ct val="110000"/>
              <a:buFont typeface="Arial"/>
              <a:buChar char="•"/>
            </a:pPr>
            <a:r>
              <a:rPr lang="en-US"/>
              <a:t>Observe smoke movement and air flow when door is opened</a:t>
            </a:r>
            <a:endParaRPr/>
          </a:p>
          <a:p>
            <a:pPr indent="-457200" lvl="0" marL="457200" rtl="0" algn="l">
              <a:spcBef>
                <a:spcPts val="496"/>
              </a:spcBef>
              <a:spcAft>
                <a:spcPts val="0"/>
              </a:spcAft>
              <a:buSzPct val="110000"/>
              <a:buFont typeface="Arial"/>
              <a:buChar char="•"/>
            </a:pPr>
            <a:r>
              <a:rPr lang="en-US"/>
              <a:t>Apply water to hot gas layer before entering the structure</a:t>
            </a:r>
            <a:endParaRPr/>
          </a:p>
          <a:p>
            <a:pPr indent="-457200" lvl="0" marL="457200" rtl="0" algn="l">
              <a:spcBef>
                <a:spcPts val="496"/>
              </a:spcBef>
              <a:spcAft>
                <a:spcPts val="0"/>
              </a:spcAft>
              <a:buSzPct val="110000"/>
              <a:buFont typeface="Arial"/>
              <a:buChar char="•"/>
            </a:pPr>
            <a:r>
              <a:rPr lang="en-US"/>
              <a:t>Maintain control of the door — Make sure it is opened only when ordered to be</a:t>
            </a:r>
            <a:endParaRPr/>
          </a:p>
        </p:txBody>
      </p:sp>
      <p:pic>
        <p:nvPicPr>
          <p:cNvPr descr="firefighter controlling a door that has a hoseline running through it" id="1079" name="Google Shape;1079;p75"/>
          <p:cNvPicPr preferRelativeResize="0"/>
          <p:nvPr/>
        </p:nvPicPr>
        <p:blipFill rotWithShape="1">
          <a:blip r:embed="rId3">
            <a:alphaModFix/>
          </a:blip>
          <a:srcRect b="0" l="23810" r="13094" t="0"/>
          <a:stretch/>
        </p:blipFill>
        <p:spPr>
          <a:xfrm>
            <a:off x="4533900" y="1676400"/>
            <a:ext cx="4038600" cy="413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76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85" name="Google Shape;1085;p76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Making Entry — Attacking From The Unburned Side</a:t>
            </a:r>
            <a:endParaRPr/>
          </a:p>
        </p:txBody>
      </p:sp>
      <p:grpSp>
        <p:nvGrpSpPr>
          <p:cNvPr id="1086" name="Google Shape;1086;p76"/>
          <p:cNvGrpSpPr/>
          <p:nvPr/>
        </p:nvGrpSpPr>
        <p:grpSpPr>
          <a:xfrm>
            <a:off x="685800" y="1822842"/>
            <a:ext cx="7772400" cy="4202915"/>
            <a:chOff x="0" y="70242"/>
            <a:chExt cx="7772400" cy="4202915"/>
          </a:xfrm>
        </p:grpSpPr>
        <p:sp>
          <p:nvSpPr>
            <p:cNvPr id="1087" name="Google Shape;1087;p76"/>
            <p:cNvSpPr/>
            <p:nvPr/>
          </p:nvSpPr>
          <p:spPr>
            <a:xfrm>
              <a:off x="0" y="70242"/>
              <a:ext cx="7772400" cy="794503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8" name="Google Shape;1088;p76"/>
            <p:cNvSpPr txBox="1"/>
            <p:nvPr/>
          </p:nvSpPr>
          <p:spPr>
            <a:xfrm>
              <a:off x="38784" y="109026"/>
              <a:ext cx="7694832" cy="716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Conventional guideline that was disproven by laboratory tests</a:t>
              </a:r>
              <a:endParaRPr/>
            </a:p>
          </p:txBody>
        </p:sp>
        <p:sp>
          <p:nvSpPr>
            <p:cNvPr id="1089" name="Google Shape;1089;p76"/>
            <p:cNvSpPr/>
            <p:nvPr/>
          </p:nvSpPr>
          <p:spPr>
            <a:xfrm>
              <a:off x="0" y="922345"/>
              <a:ext cx="7772400" cy="794503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0" name="Google Shape;1090;p76"/>
            <p:cNvSpPr txBox="1"/>
            <p:nvPr/>
          </p:nvSpPr>
          <p:spPr>
            <a:xfrm>
              <a:off x="38784" y="961129"/>
              <a:ext cx="7694832" cy="716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Factors have changed the fire service’s understanding of structure fire behavior</a:t>
              </a:r>
              <a:endParaRPr/>
            </a:p>
          </p:txBody>
        </p:sp>
        <p:sp>
          <p:nvSpPr>
            <p:cNvPr id="1091" name="Google Shape;1091;p76"/>
            <p:cNvSpPr/>
            <p:nvPr/>
          </p:nvSpPr>
          <p:spPr>
            <a:xfrm>
              <a:off x="0" y="1774448"/>
              <a:ext cx="7772400" cy="794503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2" name="Google Shape;1092;p76"/>
            <p:cNvSpPr txBox="1"/>
            <p:nvPr/>
          </p:nvSpPr>
          <p:spPr>
            <a:xfrm>
              <a:off x="38784" y="1813232"/>
              <a:ext cx="7694832" cy="716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Wind creates air flow patterns that increase fire expansion</a:t>
              </a:r>
              <a:endParaRPr/>
            </a:p>
          </p:txBody>
        </p:sp>
        <p:sp>
          <p:nvSpPr>
            <p:cNvPr id="1093" name="Google Shape;1093;p76"/>
            <p:cNvSpPr/>
            <p:nvPr/>
          </p:nvSpPr>
          <p:spPr>
            <a:xfrm>
              <a:off x="0" y="2626551"/>
              <a:ext cx="7772400" cy="794503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4" name="Google Shape;1094;p76"/>
            <p:cNvSpPr txBox="1"/>
            <p:nvPr/>
          </p:nvSpPr>
          <p:spPr>
            <a:xfrm>
              <a:off x="38784" y="2665335"/>
              <a:ext cx="7694832" cy="716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Attack with the wind at your back</a:t>
              </a:r>
              <a:endParaRPr/>
            </a:p>
          </p:txBody>
        </p:sp>
        <p:sp>
          <p:nvSpPr>
            <p:cNvPr id="1095" name="Google Shape;1095;p76"/>
            <p:cNvSpPr/>
            <p:nvPr/>
          </p:nvSpPr>
          <p:spPr>
            <a:xfrm>
              <a:off x="0" y="3478654"/>
              <a:ext cx="7772400" cy="794503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6" name="Google Shape;1096;p76"/>
            <p:cNvSpPr txBox="1"/>
            <p:nvPr/>
          </p:nvSpPr>
          <p:spPr>
            <a:xfrm>
              <a:off x="38784" y="3517438"/>
              <a:ext cx="7694832" cy="716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Determine entry point based on size-up</a:t>
              </a:r>
              <a:endParaRPr/>
            </a:p>
          </p:txBody>
        </p:sp>
      </p:grp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77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02" name="Google Shape;1102;p77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 QUESTION</a:t>
            </a:r>
            <a:endParaRPr/>
          </a:p>
        </p:txBody>
      </p:sp>
      <p:sp>
        <p:nvSpPr>
          <p:cNvPr id="1103" name="Google Shape;1103;p77"/>
          <p:cNvSpPr txBox="1"/>
          <p:nvPr>
            <p:ph idx="1" type="body"/>
          </p:nvPr>
        </p:nvSpPr>
        <p:spPr>
          <a:xfrm>
            <a:off x="685800" y="1752600"/>
            <a:ext cx="65532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After sizing up the situation, what must firefighters do before making entry to the building?</a:t>
            </a:r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78"/>
          <p:cNvSpPr txBox="1"/>
          <p:nvPr>
            <p:ph idx="12" type="sldNum"/>
          </p:nvPr>
        </p:nvSpPr>
        <p:spPr>
          <a:xfrm>
            <a:off x="3619500" y="6296025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09" name="Google Shape;1109;p78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Emergency Radio Traffic </a:t>
            </a:r>
            <a:endParaRPr/>
          </a:p>
        </p:txBody>
      </p:sp>
      <p:grpSp>
        <p:nvGrpSpPr>
          <p:cNvPr id="1110" name="Google Shape;1110;p78"/>
          <p:cNvGrpSpPr/>
          <p:nvPr/>
        </p:nvGrpSpPr>
        <p:grpSpPr>
          <a:xfrm>
            <a:off x="916757" y="1562283"/>
            <a:ext cx="7543800" cy="4506725"/>
            <a:chOff x="0" y="14716"/>
            <a:chExt cx="7543800" cy="4506725"/>
          </a:xfrm>
        </p:grpSpPr>
        <p:sp>
          <p:nvSpPr>
            <p:cNvPr id="1111" name="Google Shape;1111;p78"/>
            <p:cNvSpPr/>
            <p:nvPr/>
          </p:nvSpPr>
          <p:spPr>
            <a:xfrm>
              <a:off x="0" y="14716"/>
              <a:ext cx="7543800" cy="1092441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2" name="Google Shape;1112;p78"/>
            <p:cNvSpPr txBox="1"/>
            <p:nvPr/>
          </p:nvSpPr>
          <p:spPr>
            <a:xfrm>
              <a:off x="53329" y="68045"/>
              <a:ext cx="7437142" cy="9857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Urgent broadcasts intended to warn personnel of a hazard</a:t>
              </a:r>
              <a:endParaRPr/>
            </a:p>
          </p:txBody>
        </p:sp>
        <p:sp>
          <p:nvSpPr>
            <p:cNvPr id="1113" name="Google Shape;1113;p78"/>
            <p:cNvSpPr/>
            <p:nvPr/>
          </p:nvSpPr>
          <p:spPr>
            <a:xfrm>
              <a:off x="0" y="1164758"/>
              <a:ext cx="7543800" cy="1092441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4" name="Google Shape;1114;p78"/>
            <p:cNvSpPr txBox="1"/>
            <p:nvPr/>
          </p:nvSpPr>
          <p:spPr>
            <a:xfrm>
              <a:off x="53329" y="1218087"/>
              <a:ext cx="7437142" cy="9857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Broadcast may originate from the Command Post or any unit or individual at the scene</a:t>
              </a:r>
              <a:endParaRPr/>
            </a:p>
          </p:txBody>
        </p:sp>
        <p:sp>
          <p:nvSpPr>
            <p:cNvPr id="1115" name="Google Shape;1115;p78"/>
            <p:cNvSpPr/>
            <p:nvPr/>
          </p:nvSpPr>
          <p:spPr>
            <a:xfrm>
              <a:off x="0" y="2314800"/>
              <a:ext cx="7543800" cy="1092441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6" name="Google Shape;1116;p78"/>
            <p:cNvSpPr txBox="1"/>
            <p:nvPr/>
          </p:nvSpPr>
          <p:spPr>
            <a:xfrm>
              <a:off x="53329" y="2368129"/>
              <a:ext cx="7437142" cy="9857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Begins with a clear statement to alert listeners to pay attention and stay off the air</a:t>
              </a:r>
              <a:endParaRPr/>
            </a:p>
          </p:txBody>
        </p:sp>
        <p:sp>
          <p:nvSpPr>
            <p:cNvPr id="1117" name="Google Shape;1117;p78"/>
            <p:cNvSpPr/>
            <p:nvPr/>
          </p:nvSpPr>
          <p:spPr>
            <a:xfrm>
              <a:off x="0" y="3429000"/>
              <a:ext cx="7543800" cy="1092441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8" name="Google Shape;1118;p78"/>
            <p:cNvSpPr txBox="1"/>
            <p:nvPr/>
          </p:nvSpPr>
          <p:spPr>
            <a:xfrm>
              <a:off x="53329" y="3482329"/>
              <a:ext cx="7437142" cy="9857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Dispatch or IC acknowledges the statement, then the unit originating the transmission states the hazard and action required</a:t>
              </a:r>
              <a:endParaRPr/>
            </a:p>
          </p:txBody>
        </p:sp>
      </p:grp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79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24" name="Google Shape;1124;p79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Evacuation Signals</a:t>
            </a:r>
            <a:endParaRPr/>
          </a:p>
        </p:txBody>
      </p:sp>
      <p:grpSp>
        <p:nvGrpSpPr>
          <p:cNvPr id="1125" name="Google Shape;1125;p79"/>
          <p:cNvGrpSpPr/>
          <p:nvPr/>
        </p:nvGrpSpPr>
        <p:grpSpPr>
          <a:xfrm>
            <a:off x="685800" y="1911899"/>
            <a:ext cx="7772400" cy="4024801"/>
            <a:chOff x="0" y="159299"/>
            <a:chExt cx="7772400" cy="4024801"/>
          </a:xfrm>
        </p:grpSpPr>
        <p:sp>
          <p:nvSpPr>
            <p:cNvPr id="1126" name="Google Shape;1126;p79"/>
            <p:cNvSpPr/>
            <p:nvPr/>
          </p:nvSpPr>
          <p:spPr>
            <a:xfrm>
              <a:off x="0" y="159299"/>
              <a:ext cx="7772400" cy="1216800"/>
            </a:xfrm>
            <a:prstGeom prst="trapezoid">
              <a:avLst>
                <a:gd fmla="val 25000" name="adj"/>
              </a:avLst>
            </a:prstGeom>
            <a:solidFill>
              <a:srgbClr val="3131CB">
                <a:alpha val="89803"/>
              </a:srgbClr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7" name="Google Shape;1127;p79"/>
            <p:cNvSpPr txBox="1"/>
            <p:nvPr/>
          </p:nvSpPr>
          <p:spPr>
            <a:xfrm>
              <a:off x="202800" y="191048"/>
              <a:ext cx="7366800" cy="11850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Used when interior operations must cease and all firefighters must immediately withdraw from the building</a:t>
              </a:r>
              <a:endParaRPr/>
            </a:p>
          </p:txBody>
        </p:sp>
        <p:sp>
          <p:nvSpPr>
            <p:cNvPr id="1128" name="Google Shape;1128;p79"/>
            <p:cNvSpPr/>
            <p:nvPr/>
          </p:nvSpPr>
          <p:spPr>
            <a:xfrm>
              <a:off x="0" y="1563300"/>
              <a:ext cx="7772400" cy="1216800"/>
            </a:xfrm>
            <a:prstGeom prst="trapezoid">
              <a:avLst>
                <a:gd fmla="val 25000" name="adj"/>
              </a:avLst>
            </a:prstGeom>
            <a:solidFill>
              <a:srgbClr val="3131CB">
                <a:alpha val="69803"/>
              </a:srgbClr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9" name="Google Shape;1129;p79"/>
            <p:cNvSpPr txBox="1"/>
            <p:nvPr/>
          </p:nvSpPr>
          <p:spPr>
            <a:xfrm>
              <a:off x="202800" y="1595049"/>
              <a:ext cx="7366800" cy="11850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Be familiar with SOPs for declaring an evacuation signal</a:t>
              </a:r>
              <a:endParaRPr/>
            </a:p>
          </p:txBody>
        </p:sp>
        <p:sp>
          <p:nvSpPr>
            <p:cNvPr id="1130" name="Google Shape;1130;p79"/>
            <p:cNvSpPr/>
            <p:nvPr/>
          </p:nvSpPr>
          <p:spPr>
            <a:xfrm>
              <a:off x="0" y="2967300"/>
              <a:ext cx="7772400" cy="1216800"/>
            </a:xfrm>
            <a:prstGeom prst="trapezoid">
              <a:avLst>
                <a:gd fmla="val 25000" name="adj"/>
              </a:avLst>
            </a:prstGeom>
            <a:solidFill>
              <a:srgbClr val="3131CB">
                <a:alpha val="49803"/>
              </a:srgbClr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1" name="Google Shape;1131;p79"/>
            <p:cNvSpPr txBox="1"/>
            <p:nvPr/>
          </p:nvSpPr>
          <p:spPr>
            <a:xfrm>
              <a:off x="202800" y="2999049"/>
              <a:ext cx="7366800" cy="11850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May be a radio message or audible warning devices may be used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50" name="Google Shape;150;p8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NIMS-ICS Characteristics</a:t>
            </a:r>
            <a:endParaRPr/>
          </a:p>
        </p:txBody>
      </p:sp>
      <p:grpSp>
        <p:nvGrpSpPr>
          <p:cNvPr id="151" name="Google Shape;151;p8"/>
          <p:cNvGrpSpPr/>
          <p:nvPr/>
        </p:nvGrpSpPr>
        <p:grpSpPr>
          <a:xfrm>
            <a:off x="-4716511" y="692897"/>
            <a:ext cx="13412690" cy="6462806"/>
            <a:chOff x="-5427711" y="-831103"/>
            <a:chExt cx="13412690" cy="6462806"/>
          </a:xfrm>
        </p:grpSpPr>
        <p:sp>
          <p:nvSpPr>
            <p:cNvPr id="152" name="Google Shape;152;p8"/>
            <p:cNvSpPr/>
            <p:nvPr/>
          </p:nvSpPr>
          <p:spPr>
            <a:xfrm>
              <a:off x="-5427711" y="-831103"/>
              <a:ext cx="6462806" cy="6462806"/>
            </a:xfrm>
            <a:prstGeom prst="blockArc">
              <a:avLst>
                <a:gd fmla="val 18900000" name="adj1"/>
                <a:gd fmla="val 2700000" name="adj2"/>
                <a:gd fmla="val 334" name="adj3"/>
              </a:avLst>
            </a:pr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452604" y="299941"/>
              <a:ext cx="7532375" cy="600267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8"/>
            <p:cNvSpPr txBox="1"/>
            <p:nvPr/>
          </p:nvSpPr>
          <p:spPr>
            <a:xfrm>
              <a:off x="452604" y="299941"/>
              <a:ext cx="7532375" cy="6002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476450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Common terminology for functional structure</a:t>
              </a:r>
              <a:endParaRPr/>
            </a:p>
          </p:txBody>
        </p:sp>
        <p:sp>
          <p:nvSpPr>
            <p:cNvPr id="155" name="Google Shape;155;p8"/>
            <p:cNvSpPr/>
            <p:nvPr/>
          </p:nvSpPr>
          <p:spPr>
            <a:xfrm>
              <a:off x="0" y="224908"/>
              <a:ext cx="750333" cy="750333"/>
            </a:xfrm>
            <a:prstGeom prst="ellipse">
              <a:avLst/>
            </a:prstGeom>
            <a:solidFill>
              <a:schemeClr val="accent2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8"/>
            <p:cNvSpPr/>
            <p:nvPr/>
          </p:nvSpPr>
          <p:spPr>
            <a:xfrm>
              <a:off x="882738" y="1200053"/>
              <a:ext cx="7102241" cy="600267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8"/>
            <p:cNvSpPr txBox="1"/>
            <p:nvPr/>
          </p:nvSpPr>
          <p:spPr>
            <a:xfrm>
              <a:off x="882738" y="1200053"/>
              <a:ext cx="7102241" cy="6002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476450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Modular organization</a:t>
              </a:r>
              <a:endParaRPr/>
            </a:p>
          </p:txBody>
        </p:sp>
        <p:sp>
          <p:nvSpPr>
            <p:cNvPr id="158" name="Google Shape;158;p8"/>
            <p:cNvSpPr/>
            <p:nvPr/>
          </p:nvSpPr>
          <p:spPr>
            <a:xfrm>
              <a:off x="349498" y="1125020"/>
              <a:ext cx="750333" cy="750333"/>
            </a:xfrm>
            <a:prstGeom prst="ellipse">
              <a:avLst/>
            </a:prstGeom>
            <a:solidFill>
              <a:schemeClr val="accent2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8"/>
            <p:cNvSpPr/>
            <p:nvPr/>
          </p:nvSpPr>
          <p:spPr>
            <a:xfrm>
              <a:off x="1014754" y="2100166"/>
              <a:ext cx="6970224" cy="600267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8"/>
            <p:cNvSpPr txBox="1"/>
            <p:nvPr/>
          </p:nvSpPr>
          <p:spPr>
            <a:xfrm>
              <a:off x="1014754" y="2100166"/>
              <a:ext cx="6970224" cy="6002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476450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Common communications</a:t>
              </a:r>
              <a:endParaRPr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639587" y="2025133"/>
              <a:ext cx="750333" cy="750333"/>
            </a:xfrm>
            <a:prstGeom prst="ellipse">
              <a:avLst/>
            </a:prstGeom>
            <a:solidFill>
              <a:schemeClr val="accent2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882738" y="3000278"/>
              <a:ext cx="7102241" cy="600267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8"/>
            <p:cNvSpPr txBox="1"/>
            <p:nvPr/>
          </p:nvSpPr>
          <p:spPr>
            <a:xfrm>
              <a:off x="882738" y="3000278"/>
              <a:ext cx="7102241" cy="6002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476450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Unified command structure</a:t>
              </a:r>
              <a:endParaRPr/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349498" y="2925245"/>
              <a:ext cx="750333" cy="750333"/>
            </a:xfrm>
            <a:prstGeom prst="ellipse">
              <a:avLst/>
            </a:prstGeom>
            <a:solidFill>
              <a:schemeClr val="accent2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452604" y="3900391"/>
              <a:ext cx="7532375" cy="600267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8"/>
            <p:cNvSpPr txBox="1"/>
            <p:nvPr/>
          </p:nvSpPr>
          <p:spPr>
            <a:xfrm>
              <a:off x="452604" y="3900391"/>
              <a:ext cx="7532375" cy="6002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476450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IAP: verbal and/or written</a:t>
              </a:r>
              <a:endParaRPr/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0" y="3825358"/>
              <a:ext cx="750333" cy="750333"/>
            </a:xfrm>
            <a:prstGeom prst="ellipse">
              <a:avLst/>
            </a:prstGeom>
            <a:solidFill>
              <a:schemeClr val="accent2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descr="Continued on next slide." id="168" name="Google Shape;168;p8"/>
          <p:cNvSpPr txBox="1"/>
          <p:nvPr/>
        </p:nvSpPr>
        <p:spPr>
          <a:xfrm>
            <a:off x="5562600" y="6262688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80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37" name="Google Shape;1137;p80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MAYDAY</a:t>
            </a:r>
            <a:endParaRPr/>
          </a:p>
        </p:txBody>
      </p:sp>
      <p:grpSp>
        <p:nvGrpSpPr>
          <p:cNvPr id="1138" name="Google Shape;1138;p80"/>
          <p:cNvGrpSpPr/>
          <p:nvPr/>
        </p:nvGrpSpPr>
        <p:grpSpPr>
          <a:xfrm>
            <a:off x="914400" y="1701719"/>
            <a:ext cx="7543800" cy="4368960"/>
            <a:chOff x="0" y="25319"/>
            <a:chExt cx="7543800" cy="4368960"/>
          </a:xfrm>
        </p:grpSpPr>
        <p:sp>
          <p:nvSpPr>
            <p:cNvPr id="1139" name="Google Shape;1139;p80"/>
            <p:cNvSpPr/>
            <p:nvPr/>
          </p:nvSpPr>
          <p:spPr>
            <a:xfrm>
              <a:off x="0" y="25319"/>
              <a:ext cx="7543800" cy="1198080"/>
            </a:xfrm>
            <a:prstGeom prst="roundRect">
              <a:avLst>
                <a:gd fmla="val 16667" name="adj"/>
              </a:avLst>
            </a:prstGeom>
            <a:solidFill>
              <a:srgbClr val="191966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0" name="Google Shape;1140;p80"/>
            <p:cNvSpPr txBox="1"/>
            <p:nvPr/>
          </p:nvSpPr>
          <p:spPr>
            <a:xfrm>
              <a:off x="58485" y="83804"/>
              <a:ext cx="7426830" cy="1081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MAYDAY  — Distress call from firefighters</a:t>
              </a:r>
              <a:endParaRPr/>
            </a:p>
          </p:txBody>
        </p:sp>
        <p:sp>
          <p:nvSpPr>
            <p:cNvPr id="1141" name="Google Shape;1141;p80"/>
            <p:cNvSpPr/>
            <p:nvPr/>
          </p:nvSpPr>
          <p:spPr>
            <a:xfrm>
              <a:off x="0" y="1407720"/>
              <a:ext cx="7543800" cy="119808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2" name="Google Shape;1142;p80"/>
            <p:cNvSpPr txBox="1"/>
            <p:nvPr/>
          </p:nvSpPr>
          <p:spPr>
            <a:xfrm>
              <a:off x="58485" y="1466205"/>
              <a:ext cx="7426830" cy="1081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When MAYDAY is broadcast </a:t>
              </a:r>
              <a:endParaRPr/>
            </a:p>
          </p:txBody>
        </p:sp>
        <p:sp>
          <p:nvSpPr>
            <p:cNvPr id="1143" name="Google Shape;1143;p80"/>
            <p:cNvSpPr/>
            <p:nvPr/>
          </p:nvSpPr>
          <p:spPr>
            <a:xfrm>
              <a:off x="0" y="2605799"/>
              <a:ext cx="7543800" cy="17884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4" name="Google Shape;1144;p80"/>
            <p:cNvSpPr txBox="1"/>
            <p:nvPr/>
          </p:nvSpPr>
          <p:spPr>
            <a:xfrm>
              <a:off x="0" y="2605799"/>
              <a:ext cx="7543800" cy="17884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5550" lIns="239500" spcFirstLastPara="1" rIns="199125" wrap="square" tIns="35550">
              <a:noAutofit/>
            </a:bodyPr>
            <a:lstStyle/>
            <a:p>
              <a:pPr indent="-285750" lvl="1" marL="2857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Char char="•"/>
              </a:pPr>
              <a:r>
                <a:rPr b="1" i="0" lang="en-US" sz="2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All nonessential operations cease</a:t>
              </a:r>
              <a:endParaRPr/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Char char="•"/>
              </a:pPr>
              <a:r>
                <a:rPr b="1" i="0" lang="en-US" sz="2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RIC is dispatched to assist distressed firefighters</a:t>
              </a:r>
              <a:endParaRPr/>
            </a:p>
            <a:p>
              <a:pPr indent="-285750" lvl="1" marL="285750" marR="0" rtl="0" algn="l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Char char="•"/>
              </a:pPr>
              <a:r>
                <a:rPr b="1" i="0" lang="en-US" sz="2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Local SOPs dictate radio traffic</a:t>
              </a:r>
              <a:endParaRPr/>
            </a:p>
          </p:txBody>
        </p:sp>
      </p:grp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81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50" name="Google Shape;1150;p81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Status Reports</a:t>
            </a:r>
            <a:endParaRPr/>
          </a:p>
        </p:txBody>
      </p:sp>
      <p:grpSp>
        <p:nvGrpSpPr>
          <p:cNvPr id="1151" name="Google Shape;1151;p81"/>
          <p:cNvGrpSpPr/>
          <p:nvPr/>
        </p:nvGrpSpPr>
        <p:grpSpPr>
          <a:xfrm>
            <a:off x="4186237" y="1686631"/>
            <a:ext cx="4276724" cy="4315604"/>
            <a:chOff x="300037" y="1197"/>
            <a:chExt cx="4276724" cy="4315604"/>
          </a:xfrm>
        </p:grpSpPr>
        <p:sp>
          <p:nvSpPr>
            <p:cNvPr id="1152" name="Google Shape;1152;p81"/>
            <p:cNvSpPr/>
            <p:nvPr/>
          </p:nvSpPr>
          <p:spPr>
            <a:xfrm>
              <a:off x="1711356" y="1197"/>
              <a:ext cx="2865405" cy="1295977"/>
            </a:xfrm>
            <a:prstGeom prst="rect">
              <a:avLst/>
            </a:prstGeom>
            <a:solidFill>
              <a:srgbClr val="191966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3" name="Google Shape;1153;p81"/>
            <p:cNvSpPr txBox="1"/>
            <p:nvPr/>
          </p:nvSpPr>
          <p:spPr>
            <a:xfrm>
              <a:off x="1711356" y="1197"/>
              <a:ext cx="2865405" cy="1295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Personnel accountability reports (PARs)</a:t>
              </a:r>
              <a:endParaRPr/>
            </a:p>
          </p:txBody>
        </p:sp>
        <p:sp>
          <p:nvSpPr>
            <p:cNvPr id="1154" name="Google Shape;1154;p81"/>
            <p:cNvSpPr/>
            <p:nvPr/>
          </p:nvSpPr>
          <p:spPr>
            <a:xfrm>
              <a:off x="300037" y="1197"/>
              <a:ext cx="1283017" cy="1295977"/>
            </a:xfrm>
            <a:prstGeom prst="rect">
              <a:avLst/>
            </a:prstGeom>
            <a:solidFill>
              <a:srgbClr val="262699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5" name="Google Shape;1155;p81"/>
            <p:cNvSpPr/>
            <p:nvPr/>
          </p:nvSpPr>
          <p:spPr>
            <a:xfrm>
              <a:off x="300037" y="1511011"/>
              <a:ext cx="2865405" cy="1295977"/>
            </a:xfrm>
            <a:prstGeom prst="rect">
              <a:avLst/>
            </a:prstGeom>
            <a:solidFill>
              <a:srgbClr val="191966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6" name="Google Shape;1156;p81"/>
            <p:cNvSpPr txBox="1"/>
            <p:nvPr/>
          </p:nvSpPr>
          <p:spPr>
            <a:xfrm>
              <a:off x="300037" y="1511011"/>
              <a:ext cx="2865405" cy="1295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Tactical progress reports</a:t>
              </a:r>
              <a:endParaRPr/>
            </a:p>
          </p:txBody>
        </p:sp>
        <p:sp>
          <p:nvSpPr>
            <p:cNvPr id="1157" name="Google Shape;1157;p81"/>
            <p:cNvSpPr/>
            <p:nvPr/>
          </p:nvSpPr>
          <p:spPr>
            <a:xfrm>
              <a:off x="3293744" y="1511011"/>
              <a:ext cx="1283017" cy="1295977"/>
            </a:xfrm>
            <a:prstGeom prst="rect">
              <a:avLst/>
            </a:prstGeom>
            <a:solidFill>
              <a:srgbClr val="262699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8" name="Google Shape;1158;p81"/>
            <p:cNvSpPr/>
            <p:nvPr/>
          </p:nvSpPr>
          <p:spPr>
            <a:xfrm>
              <a:off x="1711356" y="3020824"/>
              <a:ext cx="2865405" cy="1295977"/>
            </a:xfrm>
            <a:prstGeom prst="rect">
              <a:avLst/>
            </a:prstGeom>
            <a:solidFill>
              <a:srgbClr val="191966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81"/>
            <p:cNvSpPr txBox="1"/>
            <p:nvPr/>
          </p:nvSpPr>
          <p:spPr>
            <a:xfrm>
              <a:off x="1711356" y="3020824"/>
              <a:ext cx="2865405" cy="1295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Hazard reports</a:t>
              </a:r>
              <a:endParaRPr/>
            </a:p>
          </p:txBody>
        </p:sp>
        <p:sp>
          <p:nvSpPr>
            <p:cNvPr id="1160" name="Google Shape;1160;p81"/>
            <p:cNvSpPr/>
            <p:nvPr/>
          </p:nvSpPr>
          <p:spPr>
            <a:xfrm>
              <a:off x="300037" y="3020824"/>
              <a:ext cx="1283017" cy="1295977"/>
            </a:xfrm>
            <a:prstGeom prst="rect">
              <a:avLst/>
            </a:prstGeom>
            <a:solidFill>
              <a:srgbClr val="262699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firefighter giving a status report on his radio during an incident" id="1161" name="Google Shape;1161;p8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" y="1714500"/>
            <a:ext cx="2895600" cy="43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82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67" name="Google Shape;1167;p82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Strategic Transitions</a:t>
            </a:r>
            <a:endParaRPr/>
          </a:p>
        </p:txBody>
      </p:sp>
      <p:grpSp>
        <p:nvGrpSpPr>
          <p:cNvPr id="1168" name="Google Shape;1168;p82"/>
          <p:cNvGrpSpPr/>
          <p:nvPr/>
        </p:nvGrpSpPr>
        <p:grpSpPr>
          <a:xfrm>
            <a:off x="-4224643" y="1000136"/>
            <a:ext cx="12623243" cy="5848329"/>
            <a:chOff x="-4910443" y="-752464"/>
            <a:chExt cx="12623243" cy="5848329"/>
          </a:xfrm>
        </p:grpSpPr>
        <p:sp>
          <p:nvSpPr>
            <p:cNvPr id="1169" name="Google Shape;1169;p82"/>
            <p:cNvSpPr/>
            <p:nvPr/>
          </p:nvSpPr>
          <p:spPr>
            <a:xfrm>
              <a:off x="-4910443" y="-752464"/>
              <a:ext cx="5848329" cy="5848329"/>
            </a:xfrm>
            <a:prstGeom prst="blockArc">
              <a:avLst>
                <a:gd fmla="val 18900000" name="adj1"/>
                <a:gd fmla="val 2700000" name="adj2"/>
                <a:gd fmla="val 369" name="adj3"/>
              </a:avLst>
            </a:pr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0" name="Google Shape;1170;p82"/>
            <p:cNvSpPr/>
            <p:nvPr/>
          </p:nvSpPr>
          <p:spPr>
            <a:xfrm>
              <a:off x="491143" y="216743"/>
              <a:ext cx="7221656" cy="902542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1" name="Google Shape;1171;p82"/>
            <p:cNvSpPr txBox="1"/>
            <p:nvPr/>
          </p:nvSpPr>
          <p:spPr>
            <a:xfrm>
              <a:off x="491143" y="216743"/>
              <a:ext cx="7221656" cy="9025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0375" spcFirstLastPara="1" rIns="53325" wrap="square" tIns="533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May occur at any time, usually because of rapid changes in conditions</a:t>
              </a:r>
              <a:endParaRPr/>
            </a:p>
          </p:txBody>
        </p:sp>
        <p:sp>
          <p:nvSpPr>
            <p:cNvPr id="1172" name="Google Shape;1172;p82"/>
            <p:cNvSpPr/>
            <p:nvPr/>
          </p:nvSpPr>
          <p:spPr>
            <a:xfrm>
              <a:off x="73525" y="250397"/>
              <a:ext cx="835235" cy="835235"/>
            </a:xfrm>
            <a:prstGeom prst="ellipse">
              <a:avLst/>
            </a:prstGeom>
            <a:solidFill>
              <a:schemeClr val="accent2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3" name="Google Shape;1173;p82"/>
            <p:cNvSpPr/>
            <p:nvPr/>
          </p:nvSpPr>
          <p:spPr>
            <a:xfrm>
              <a:off x="874231" y="1219200"/>
              <a:ext cx="6838569" cy="902542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4" name="Google Shape;1174;p82"/>
            <p:cNvSpPr txBox="1"/>
            <p:nvPr/>
          </p:nvSpPr>
          <p:spPr>
            <a:xfrm>
              <a:off x="874231" y="1219200"/>
              <a:ext cx="6838569" cy="9025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0375" spcFirstLastPara="1" rIns="53325" wrap="square" tIns="533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Transition from defensive to offensive is more common and less dangerous</a:t>
              </a:r>
              <a:endParaRPr/>
            </a:p>
          </p:txBody>
        </p:sp>
        <p:sp>
          <p:nvSpPr>
            <p:cNvPr id="1175" name="Google Shape;1175;p82"/>
            <p:cNvSpPr/>
            <p:nvPr/>
          </p:nvSpPr>
          <p:spPr>
            <a:xfrm>
              <a:off x="456613" y="1252853"/>
              <a:ext cx="835235" cy="835235"/>
            </a:xfrm>
            <a:prstGeom prst="ellipse">
              <a:avLst/>
            </a:prstGeom>
            <a:solidFill>
              <a:schemeClr val="accent2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6" name="Google Shape;1176;p82"/>
            <p:cNvSpPr/>
            <p:nvPr/>
          </p:nvSpPr>
          <p:spPr>
            <a:xfrm>
              <a:off x="874231" y="2221657"/>
              <a:ext cx="6838569" cy="902542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7" name="Google Shape;1177;p82"/>
            <p:cNvSpPr txBox="1"/>
            <p:nvPr/>
          </p:nvSpPr>
          <p:spPr>
            <a:xfrm>
              <a:off x="874231" y="2221657"/>
              <a:ext cx="6838569" cy="9025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30375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Transition from offensive to defensive occurs when conditions deteriorate rapidly and unexpectedly</a:t>
              </a:r>
              <a:endParaRPr/>
            </a:p>
          </p:txBody>
        </p:sp>
        <p:sp>
          <p:nvSpPr>
            <p:cNvPr id="1178" name="Google Shape;1178;p82"/>
            <p:cNvSpPr/>
            <p:nvPr/>
          </p:nvSpPr>
          <p:spPr>
            <a:xfrm>
              <a:off x="456613" y="2255310"/>
              <a:ext cx="835235" cy="835235"/>
            </a:xfrm>
            <a:prstGeom prst="ellipse">
              <a:avLst/>
            </a:prstGeom>
            <a:solidFill>
              <a:schemeClr val="accent2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9" name="Google Shape;1179;p82"/>
            <p:cNvSpPr/>
            <p:nvPr/>
          </p:nvSpPr>
          <p:spPr>
            <a:xfrm>
              <a:off x="491143" y="3224113"/>
              <a:ext cx="7221656" cy="902542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0" name="Google Shape;1180;p82"/>
            <p:cNvSpPr txBox="1"/>
            <p:nvPr/>
          </p:nvSpPr>
          <p:spPr>
            <a:xfrm>
              <a:off x="491143" y="3224113"/>
              <a:ext cx="7221656" cy="9025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30375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IC calls for transitions when needed</a:t>
              </a:r>
              <a:endParaRPr/>
            </a:p>
          </p:txBody>
        </p:sp>
        <p:sp>
          <p:nvSpPr>
            <p:cNvPr id="1181" name="Google Shape;1181;p82"/>
            <p:cNvSpPr/>
            <p:nvPr/>
          </p:nvSpPr>
          <p:spPr>
            <a:xfrm>
              <a:off x="73525" y="3257767"/>
              <a:ext cx="835235" cy="835235"/>
            </a:xfrm>
            <a:prstGeom prst="ellipse">
              <a:avLst/>
            </a:prstGeom>
            <a:solidFill>
              <a:schemeClr val="accent2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descr="Continued on next slide." id="1182" name="Google Shape;1182;p82"/>
          <p:cNvSpPr txBox="1"/>
          <p:nvPr/>
        </p:nvSpPr>
        <p:spPr>
          <a:xfrm>
            <a:off x="5638800" y="621665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83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88" name="Google Shape;1188;p83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Strategic Transitions</a:t>
            </a:r>
            <a:endParaRPr/>
          </a:p>
        </p:txBody>
      </p:sp>
      <p:grpSp>
        <p:nvGrpSpPr>
          <p:cNvPr id="1189" name="Google Shape;1189;p83"/>
          <p:cNvGrpSpPr/>
          <p:nvPr/>
        </p:nvGrpSpPr>
        <p:grpSpPr>
          <a:xfrm>
            <a:off x="685800" y="1856190"/>
            <a:ext cx="7772400" cy="4136220"/>
            <a:chOff x="0" y="103590"/>
            <a:chExt cx="7772400" cy="4136220"/>
          </a:xfrm>
        </p:grpSpPr>
        <p:sp>
          <p:nvSpPr>
            <p:cNvPr id="1190" name="Google Shape;1190;p83"/>
            <p:cNvSpPr/>
            <p:nvPr/>
          </p:nvSpPr>
          <p:spPr>
            <a:xfrm>
              <a:off x="0" y="428310"/>
              <a:ext cx="7772400" cy="38115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1919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83"/>
            <p:cNvSpPr txBox="1"/>
            <p:nvPr/>
          </p:nvSpPr>
          <p:spPr>
            <a:xfrm>
              <a:off x="0" y="428310"/>
              <a:ext cx="7772400" cy="381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56450" lIns="603225" spcFirstLastPara="1" rIns="603225" wrap="square" tIns="4582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First-arriving unit may need to begin with defensive strategy until more resources arrive or fire has been reduced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May be necessary when there are not enough firefighters to meet two-in, two-out regulation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Firefighters can protect exposures or limit fire development while waiting for additional personnel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Offensive interior strategy can be employed once additional personnel, apparatus, and adequate fire flow are available</a:t>
              </a:r>
              <a:endParaRPr/>
            </a:p>
          </p:txBody>
        </p:sp>
        <p:sp>
          <p:nvSpPr>
            <p:cNvPr id="1192" name="Google Shape;1192;p83"/>
            <p:cNvSpPr/>
            <p:nvPr/>
          </p:nvSpPr>
          <p:spPr>
            <a:xfrm>
              <a:off x="388620" y="103590"/>
              <a:ext cx="5440680" cy="649440"/>
            </a:xfrm>
            <a:prstGeom prst="roundRect">
              <a:avLst>
                <a:gd fmla="val 16667" name="adj"/>
              </a:avLst>
            </a:prstGeom>
            <a:solidFill>
              <a:srgbClr val="16165C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3" name="Google Shape;1193;p83"/>
            <p:cNvSpPr txBox="1"/>
            <p:nvPr/>
          </p:nvSpPr>
          <p:spPr>
            <a:xfrm>
              <a:off x="420323" y="135293"/>
              <a:ext cx="5377274" cy="5860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205625" spcFirstLastPara="1" rIns="2056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Defensive to offensive</a:t>
              </a:r>
              <a:endParaRPr/>
            </a:p>
          </p:txBody>
        </p:sp>
      </p:grpSp>
      <p:sp>
        <p:nvSpPr>
          <p:cNvPr descr="Continued on next slide." id="1194" name="Google Shape;1194;p83"/>
          <p:cNvSpPr txBox="1"/>
          <p:nvPr/>
        </p:nvSpPr>
        <p:spPr>
          <a:xfrm>
            <a:off x="5562600" y="6262688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84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00" name="Google Shape;1200;p84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Strategic Transitions</a:t>
            </a:r>
            <a:endParaRPr/>
          </a:p>
        </p:txBody>
      </p:sp>
      <p:grpSp>
        <p:nvGrpSpPr>
          <p:cNvPr id="1201" name="Google Shape;1201;p84"/>
          <p:cNvGrpSpPr/>
          <p:nvPr/>
        </p:nvGrpSpPr>
        <p:grpSpPr>
          <a:xfrm>
            <a:off x="685800" y="1807769"/>
            <a:ext cx="7772400" cy="4233060"/>
            <a:chOff x="0" y="55169"/>
            <a:chExt cx="7772400" cy="4233060"/>
          </a:xfrm>
        </p:grpSpPr>
        <p:sp>
          <p:nvSpPr>
            <p:cNvPr id="1202" name="Google Shape;1202;p84"/>
            <p:cNvSpPr/>
            <p:nvPr/>
          </p:nvSpPr>
          <p:spPr>
            <a:xfrm>
              <a:off x="0" y="438929"/>
              <a:ext cx="7772400" cy="38493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3" name="Google Shape;1203;p84"/>
            <p:cNvSpPr txBox="1"/>
            <p:nvPr/>
          </p:nvSpPr>
          <p:spPr>
            <a:xfrm>
              <a:off x="0" y="438929"/>
              <a:ext cx="7772400" cy="38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84900" lIns="603225" spcFirstLastPara="1" rIns="603225" wrap="square" tIns="541525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When situation rapidly changes, IC must decide to transition to a defensive strategy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9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How transition occurs depends on speed at which situation changes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9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IC communicates change to all personnel and requests a PAR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9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All personnel must be aware of the transition</a:t>
              </a:r>
              <a:endParaRPr/>
            </a:p>
          </p:txBody>
        </p:sp>
        <p:sp>
          <p:nvSpPr>
            <p:cNvPr id="1204" name="Google Shape;1204;p84"/>
            <p:cNvSpPr/>
            <p:nvPr/>
          </p:nvSpPr>
          <p:spPr>
            <a:xfrm>
              <a:off x="388620" y="55169"/>
              <a:ext cx="5440680" cy="76752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5" name="Google Shape;1205;p84"/>
            <p:cNvSpPr txBox="1"/>
            <p:nvPr/>
          </p:nvSpPr>
          <p:spPr>
            <a:xfrm>
              <a:off x="426087" y="92636"/>
              <a:ext cx="5365746" cy="692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205625" spcFirstLastPara="1" rIns="2056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Offensive to defensive</a:t>
              </a:r>
              <a:endParaRPr/>
            </a:p>
          </p:txBody>
        </p:sp>
      </p:grpSp>
      <p:sp>
        <p:nvSpPr>
          <p:cNvPr descr="Continued on next slide." id="1206" name="Google Shape;1206;p84"/>
          <p:cNvSpPr txBox="1"/>
          <p:nvPr/>
        </p:nvSpPr>
        <p:spPr>
          <a:xfrm>
            <a:off x="5638800" y="621665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85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12" name="Google Shape;1212;p85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Strategic Transitions</a:t>
            </a:r>
            <a:endParaRPr/>
          </a:p>
        </p:txBody>
      </p:sp>
      <p:grpSp>
        <p:nvGrpSpPr>
          <p:cNvPr id="1213" name="Google Shape;1213;p85"/>
          <p:cNvGrpSpPr/>
          <p:nvPr/>
        </p:nvGrpSpPr>
        <p:grpSpPr>
          <a:xfrm>
            <a:off x="685800" y="1807769"/>
            <a:ext cx="7772400" cy="4233060"/>
            <a:chOff x="0" y="55169"/>
            <a:chExt cx="7772400" cy="4233060"/>
          </a:xfrm>
        </p:grpSpPr>
        <p:sp>
          <p:nvSpPr>
            <p:cNvPr id="1214" name="Google Shape;1214;p85"/>
            <p:cNvSpPr/>
            <p:nvPr/>
          </p:nvSpPr>
          <p:spPr>
            <a:xfrm>
              <a:off x="0" y="438929"/>
              <a:ext cx="7772400" cy="38493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5" name="Google Shape;1215;p85"/>
            <p:cNvSpPr txBox="1"/>
            <p:nvPr/>
          </p:nvSpPr>
          <p:spPr>
            <a:xfrm>
              <a:off x="0" y="438929"/>
              <a:ext cx="7772400" cy="38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84900" lIns="603225" spcFirstLastPara="1" rIns="603225" wrap="square" tIns="541525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Some units may need to remain in place to protect egress/withdrawal of other units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9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Hoselines should not be abandoned unless absolutely necessary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9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RIC personnel must be ready to assist units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9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Char char="•"/>
              </a:pPr>
              <a:r>
                <a:rPr b="1" i="0" lang="en-US" sz="2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Companies should continue to perform assignments during the transition</a:t>
              </a:r>
              <a:endParaRPr/>
            </a:p>
          </p:txBody>
        </p:sp>
        <p:sp>
          <p:nvSpPr>
            <p:cNvPr id="1216" name="Google Shape;1216;p85"/>
            <p:cNvSpPr/>
            <p:nvPr/>
          </p:nvSpPr>
          <p:spPr>
            <a:xfrm>
              <a:off x="388620" y="55169"/>
              <a:ext cx="5440680" cy="76752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7" name="Google Shape;1217;p85"/>
            <p:cNvSpPr txBox="1"/>
            <p:nvPr/>
          </p:nvSpPr>
          <p:spPr>
            <a:xfrm>
              <a:off x="426087" y="92636"/>
              <a:ext cx="5365746" cy="692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205625" spcFirstLastPara="1" rIns="2056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Offensive to defensive</a:t>
              </a:r>
              <a:endParaRPr/>
            </a:p>
          </p:txBody>
        </p:sp>
      </p:grpSp>
      <p:sp>
        <p:nvSpPr>
          <p:cNvPr descr="Continued on next slide." id="1218" name="Google Shape;1218;p85"/>
          <p:cNvSpPr txBox="1"/>
          <p:nvPr/>
        </p:nvSpPr>
        <p:spPr>
          <a:xfrm>
            <a:off x="5791200" y="622776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86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24" name="Google Shape;1224;p86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Strategic Transitions</a:t>
            </a:r>
            <a:endParaRPr/>
          </a:p>
        </p:txBody>
      </p:sp>
      <p:grpSp>
        <p:nvGrpSpPr>
          <p:cNvPr id="1225" name="Google Shape;1225;p86"/>
          <p:cNvGrpSpPr/>
          <p:nvPr/>
        </p:nvGrpSpPr>
        <p:grpSpPr>
          <a:xfrm>
            <a:off x="533400" y="4815915"/>
            <a:ext cx="7924800" cy="1264770"/>
            <a:chOff x="0" y="15315"/>
            <a:chExt cx="7924800" cy="1264770"/>
          </a:xfrm>
        </p:grpSpPr>
        <p:sp>
          <p:nvSpPr>
            <p:cNvPr id="1226" name="Google Shape;1226;p86"/>
            <p:cNvSpPr/>
            <p:nvPr/>
          </p:nvSpPr>
          <p:spPr>
            <a:xfrm>
              <a:off x="0" y="15315"/>
              <a:ext cx="7924800" cy="126477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7" name="Google Shape;1227;p86"/>
            <p:cNvSpPr txBox="1"/>
            <p:nvPr/>
          </p:nvSpPr>
          <p:spPr>
            <a:xfrm>
              <a:off x="61741" y="77056"/>
              <a:ext cx="7801318" cy="1141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Supervisors/company officers must know location of their personnel and conduct personnel accountability checks when withdrawal is complete</a:t>
              </a:r>
              <a:endParaRPr/>
            </a:p>
          </p:txBody>
        </p:sp>
      </p:grpSp>
      <p:pic>
        <p:nvPicPr>
          <p:cNvPr descr="A supervising firefighter accounting for his personnel after withdrawing from a structure." id="1228" name="Google Shape;1228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0" y="1568450"/>
            <a:ext cx="5486400" cy="3660775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ntinued on next slide." id="1229" name="Google Shape;1229;p86"/>
          <p:cNvSpPr txBox="1"/>
          <p:nvPr/>
        </p:nvSpPr>
        <p:spPr>
          <a:xfrm>
            <a:off x="5638800" y="6292850"/>
            <a:ext cx="1524000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3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87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35" name="Google Shape;1235;p87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Strategic Transitions</a:t>
            </a:r>
            <a:endParaRPr/>
          </a:p>
        </p:txBody>
      </p:sp>
      <p:grpSp>
        <p:nvGrpSpPr>
          <p:cNvPr id="1236" name="Google Shape;1236;p87"/>
          <p:cNvGrpSpPr/>
          <p:nvPr/>
        </p:nvGrpSpPr>
        <p:grpSpPr>
          <a:xfrm>
            <a:off x="685800" y="1806959"/>
            <a:ext cx="7772400" cy="4234680"/>
            <a:chOff x="0" y="54359"/>
            <a:chExt cx="7772400" cy="4234680"/>
          </a:xfrm>
        </p:grpSpPr>
        <p:sp>
          <p:nvSpPr>
            <p:cNvPr id="1237" name="Google Shape;1237;p87"/>
            <p:cNvSpPr/>
            <p:nvPr/>
          </p:nvSpPr>
          <p:spPr>
            <a:xfrm>
              <a:off x="0" y="320039"/>
              <a:ext cx="7772400" cy="39690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8" name="Google Shape;1238;p87"/>
            <p:cNvSpPr txBox="1"/>
            <p:nvPr/>
          </p:nvSpPr>
          <p:spPr>
            <a:xfrm>
              <a:off x="0" y="320039"/>
              <a:ext cx="7772400" cy="396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603225" spcFirstLastPara="1" rIns="603225" wrap="square" tIns="37490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 situational awareness to recognize changes in fire behavior and structural stability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Know department’s evacuation signal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Monitor radio for orders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Remain calm and follow orders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Stay with your team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 hoseline to guide you to an exit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Use hoseline and have nozzle set on the appropriate pattern to protect you during withdrawal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Evacuate as quickly and safely as possible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Respond to requests for PAR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Know SOPs on offensive and defensive strategies</a:t>
              </a:r>
              <a:endParaRPr/>
            </a:p>
          </p:txBody>
        </p:sp>
        <p:sp>
          <p:nvSpPr>
            <p:cNvPr id="1239" name="Google Shape;1239;p87"/>
            <p:cNvSpPr/>
            <p:nvPr/>
          </p:nvSpPr>
          <p:spPr>
            <a:xfrm>
              <a:off x="388620" y="54359"/>
              <a:ext cx="5440680" cy="53136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0" name="Google Shape;1240;p87"/>
            <p:cNvSpPr txBox="1"/>
            <p:nvPr/>
          </p:nvSpPr>
          <p:spPr>
            <a:xfrm>
              <a:off x="414559" y="80298"/>
              <a:ext cx="5388802" cy="4794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205625" spcFirstLastPara="1" rIns="2056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Offensive to defensive</a:t>
              </a:r>
              <a:endParaRPr/>
            </a:p>
          </p:txBody>
        </p:sp>
      </p:grpSp>
      <p:sp>
        <p:nvSpPr>
          <p:cNvPr descr="Continued on next slide." id="1241" name="Google Shape;1241;p87"/>
          <p:cNvSpPr txBox="1"/>
          <p:nvPr/>
        </p:nvSpPr>
        <p:spPr>
          <a:xfrm>
            <a:off x="5791200" y="622776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5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88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47" name="Google Shape;1247;p88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 QUESTIONS</a:t>
            </a:r>
            <a:endParaRPr/>
          </a:p>
        </p:txBody>
      </p:sp>
      <p:sp>
        <p:nvSpPr>
          <p:cNvPr id="1248" name="Google Shape;1248;p88"/>
          <p:cNvSpPr txBox="1"/>
          <p:nvPr>
            <p:ph idx="1" type="body"/>
          </p:nvPr>
        </p:nvSpPr>
        <p:spPr>
          <a:xfrm>
            <a:off x="685800" y="1752600"/>
            <a:ext cx="64770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must be done if an emergency message is transmitted on the radio?</a:t>
            </a:r>
            <a:endParaRPr/>
          </a:p>
          <a:p>
            <a:pPr indent="-914400" lvl="0" marL="9144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What are the three types of status reports used by most departments?</a:t>
            </a:r>
            <a:endParaRPr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2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p89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54" name="Google Shape;1254;p89"/>
          <p:cNvSpPr txBox="1"/>
          <p:nvPr>
            <p:ph type="title"/>
          </p:nvPr>
        </p:nvSpPr>
        <p:spPr>
          <a:xfrm>
            <a:off x="685800" y="609600"/>
            <a:ext cx="6934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DISCUSSION QUESTION</a:t>
            </a:r>
            <a:endParaRPr/>
          </a:p>
        </p:txBody>
      </p:sp>
      <p:sp>
        <p:nvSpPr>
          <p:cNvPr id="1255" name="Google Shape;1255;p89"/>
          <p:cNvSpPr txBox="1"/>
          <p:nvPr/>
        </p:nvSpPr>
        <p:spPr>
          <a:xfrm>
            <a:off x="685800" y="1752600"/>
            <a:ext cx="64770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Provide an example of a fireground situation that would require the transition from an offensive strategy to a defensive strategy.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4" name="Google Shape;174;p9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NIMS-ICS Characteristics</a:t>
            </a:r>
            <a:endParaRPr/>
          </a:p>
        </p:txBody>
      </p:sp>
      <p:grpSp>
        <p:nvGrpSpPr>
          <p:cNvPr id="175" name="Google Shape;175;p9"/>
          <p:cNvGrpSpPr/>
          <p:nvPr/>
        </p:nvGrpSpPr>
        <p:grpSpPr>
          <a:xfrm>
            <a:off x="-4716511" y="692897"/>
            <a:ext cx="13412689" cy="6462806"/>
            <a:chOff x="-5427711" y="-831103"/>
            <a:chExt cx="13412689" cy="6462806"/>
          </a:xfrm>
        </p:grpSpPr>
        <p:sp>
          <p:nvSpPr>
            <p:cNvPr id="176" name="Google Shape;176;p9"/>
            <p:cNvSpPr/>
            <p:nvPr/>
          </p:nvSpPr>
          <p:spPr>
            <a:xfrm>
              <a:off x="-5427711" y="-831103"/>
              <a:ext cx="6462806" cy="6462806"/>
            </a:xfrm>
            <a:prstGeom prst="blockArc">
              <a:avLst>
                <a:gd fmla="val 18900000" name="adj1"/>
                <a:gd fmla="val 2700000" name="adj2"/>
                <a:gd fmla="val 334" name="adj3"/>
              </a:avLst>
            </a:pr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9"/>
            <p:cNvSpPr/>
            <p:nvPr/>
          </p:nvSpPr>
          <p:spPr>
            <a:xfrm>
              <a:off x="541895" y="369070"/>
              <a:ext cx="7443083" cy="738524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9"/>
            <p:cNvSpPr txBox="1"/>
            <p:nvPr/>
          </p:nvSpPr>
          <p:spPr>
            <a:xfrm>
              <a:off x="541895" y="369070"/>
              <a:ext cx="7443083" cy="7385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3650" lIns="586200" spcFirstLastPara="1" rIns="73650" wrap="square" tIns="736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Manageable span of control</a:t>
              </a:r>
              <a:endParaRPr/>
            </a:p>
          </p:txBody>
        </p:sp>
        <p:sp>
          <p:nvSpPr>
            <p:cNvPr id="179" name="Google Shape;179;p9"/>
            <p:cNvSpPr/>
            <p:nvPr/>
          </p:nvSpPr>
          <p:spPr>
            <a:xfrm>
              <a:off x="0" y="276754"/>
              <a:ext cx="923155" cy="923155"/>
            </a:xfrm>
            <a:prstGeom prst="ellipse">
              <a:avLst/>
            </a:prstGeom>
            <a:solidFill>
              <a:schemeClr val="accent2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9"/>
            <p:cNvSpPr/>
            <p:nvPr/>
          </p:nvSpPr>
          <p:spPr>
            <a:xfrm>
              <a:off x="965308" y="1477048"/>
              <a:ext cx="7019670" cy="738524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9"/>
            <p:cNvSpPr txBox="1"/>
            <p:nvPr/>
          </p:nvSpPr>
          <p:spPr>
            <a:xfrm>
              <a:off x="965308" y="1477048"/>
              <a:ext cx="7019670" cy="7385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3650" lIns="586200" spcFirstLastPara="1" rIns="73650" wrap="square" tIns="736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Predesignated incident facilities</a:t>
              </a:r>
              <a:endParaRPr/>
            </a:p>
          </p:txBody>
        </p:sp>
        <p:sp>
          <p:nvSpPr>
            <p:cNvPr id="182" name="Google Shape;182;p9"/>
            <p:cNvSpPr/>
            <p:nvPr/>
          </p:nvSpPr>
          <p:spPr>
            <a:xfrm>
              <a:off x="309249" y="1384733"/>
              <a:ext cx="923155" cy="923155"/>
            </a:xfrm>
            <a:prstGeom prst="ellipse">
              <a:avLst/>
            </a:prstGeom>
            <a:solidFill>
              <a:schemeClr val="accent2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9"/>
            <p:cNvSpPr/>
            <p:nvPr/>
          </p:nvSpPr>
          <p:spPr>
            <a:xfrm>
              <a:off x="965308" y="2585027"/>
              <a:ext cx="7019670" cy="738524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9"/>
            <p:cNvSpPr txBox="1"/>
            <p:nvPr/>
          </p:nvSpPr>
          <p:spPr>
            <a:xfrm>
              <a:off x="965308" y="2585027"/>
              <a:ext cx="7019670" cy="7385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3650" lIns="586200" spcFirstLastPara="1" rIns="73650" wrap="square" tIns="736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Comprehensive resource management</a:t>
              </a:r>
              <a:endParaRPr/>
            </a:p>
          </p:txBody>
        </p:sp>
        <p:sp>
          <p:nvSpPr>
            <p:cNvPr id="185" name="Google Shape;185;p9"/>
            <p:cNvSpPr/>
            <p:nvPr/>
          </p:nvSpPr>
          <p:spPr>
            <a:xfrm>
              <a:off x="352250" y="2492711"/>
              <a:ext cx="923155" cy="923155"/>
            </a:xfrm>
            <a:prstGeom prst="ellipse">
              <a:avLst/>
            </a:prstGeom>
            <a:solidFill>
              <a:schemeClr val="accent2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9"/>
            <p:cNvSpPr/>
            <p:nvPr/>
          </p:nvSpPr>
          <p:spPr>
            <a:xfrm>
              <a:off x="541895" y="3693005"/>
              <a:ext cx="7443083" cy="738524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rgbClr val="2B2BB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9"/>
            <p:cNvSpPr txBox="1"/>
            <p:nvPr/>
          </p:nvSpPr>
          <p:spPr>
            <a:xfrm>
              <a:off x="541895" y="3693005"/>
              <a:ext cx="7443083" cy="7385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3650" lIns="586200" spcFirstLastPara="1" rIns="73650" wrap="square" tIns="736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Personnel accountability</a:t>
              </a:r>
              <a:endParaRPr/>
            </a:p>
          </p:txBody>
        </p:sp>
        <p:sp>
          <p:nvSpPr>
            <p:cNvPr id="188" name="Google Shape;188;p9"/>
            <p:cNvSpPr/>
            <p:nvPr/>
          </p:nvSpPr>
          <p:spPr>
            <a:xfrm>
              <a:off x="80318" y="3600690"/>
              <a:ext cx="923155" cy="923155"/>
            </a:xfrm>
            <a:prstGeom prst="ellipse">
              <a:avLst/>
            </a:prstGeom>
            <a:solidFill>
              <a:schemeClr val="accent2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9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90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61" name="Google Shape;1261;p90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Coordinating Resources</a:t>
            </a:r>
            <a:endParaRPr/>
          </a:p>
        </p:txBody>
      </p:sp>
      <p:grpSp>
        <p:nvGrpSpPr>
          <p:cNvPr id="1262" name="Google Shape;1262;p90"/>
          <p:cNvGrpSpPr/>
          <p:nvPr/>
        </p:nvGrpSpPr>
        <p:grpSpPr>
          <a:xfrm>
            <a:off x="687090" y="1754377"/>
            <a:ext cx="7769818" cy="4339844"/>
            <a:chOff x="1290" y="1777"/>
            <a:chExt cx="7769818" cy="4339844"/>
          </a:xfrm>
        </p:grpSpPr>
        <p:sp>
          <p:nvSpPr>
            <p:cNvPr id="1263" name="Google Shape;1263;p90"/>
            <p:cNvSpPr/>
            <p:nvPr/>
          </p:nvSpPr>
          <p:spPr>
            <a:xfrm>
              <a:off x="1290" y="418355"/>
              <a:ext cx="3506688" cy="3506688"/>
            </a:xfrm>
            <a:prstGeom prst="ellipse">
              <a:avLst/>
            </a:prstGeom>
            <a:gradFill>
              <a:gsLst>
                <a:gs pos="0">
                  <a:srgbClr val="1313A5"/>
                </a:gs>
                <a:gs pos="80000">
                  <a:srgbClr val="1818DA"/>
                </a:gs>
                <a:gs pos="100000">
                  <a:srgbClr val="1414DF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4" name="Google Shape;1264;p90"/>
            <p:cNvSpPr txBox="1"/>
            <p:nvPr/>
          </p:nvSpPr>
          <p:spPr>
            <a:xfrm>
              <a:off x="514833" y="931898"/>
              <a:ext cx="2479602" cy="24796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7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Fire attack must be coordinated with</a:t>
              </a:r>
              <a:endParaRPr/>
            </a:p>
          </p:txBody>
        </p:sp>
        <p:sp>
          <p:nvSpPr>
            <p:cNvPr id="1265" name="Google Shape;1265;p90"/>
            <p:cNvSpPr/>
            <p:nvPr/>
          </p:nvSpPr>
          <p:spPr>
            <a:xfrm rot="-3781288">
              <a:off x="3104717" y="1139436"/>
              <a:ext cx="1857478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sp>
        <p:cxnSp>
          <p:nvCxnSpPr>
            <p:cNvPr id="1266" name="Google Shape;1266;p90"/>
            <p:cNvCxnSpPr/>
            <p:nvPr/>
          </p:nvCxnSpPr>
          <p:spPr>
            <a:xfrm>
              <a:off x="4454784" y="311766"/>
              <a:ext cx="409882" cy="0"/>
            </a:xfrm>
            <a:prstGeom prst="straightConnector1">
              <a:avLst/>
            </a:pr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67" name="Google Shape;1267;p90"/>
            <p:cNvSpPr/>
            <p:nvPr/>
          </p:nvSpPr>
          <p:spPr>
            <a:xfrm>
              <a:off x="4864667" y="1777"/>
              <a:ext cx="2906441" cy="619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8" name="Google Shape;1268;p90"/>
            <p:cNvSpPr txBox="1"/>
            <p:nvPr/>
          </p:nvSpPr>
          <p:spPr>
            <a:xfrm>
              <a:off x="4864667" y="1777"/>
              <a:ext cx="2906441" cy="619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6450" lIns="156450" spcFirstLastPara="1" rIns="156450" wrap="square" tIns="156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Forcible entry</a:t>
              </a:r>
              <a:endParaRPr/>
            </a:p>
          </p:txBody>
        </p:sp>
        <p:sp>
          <p:nvSpPr>
            <p:cNvPr id="1269" name="Google Shape;1269;p90"/>
            <p:cNvSpPr/>
            <p:nvPr/>
          </p:nvSpPr>
          <p:spPr>
            <a:xfrm rot="-3158122">
              <a:off x="3339209" y="1483524"/>
              <a:ext cx="1388494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sp>
        <p:cxnSp>
          <p:nvCxnSpPr>
            <p:cNvPr id="1270" name="Google Shape;1270;p90"/>
            <p:cNvCxnSpPr/>
            <p:nvPr/>
          </p:nvCxnSpPr>
          <p:spPr>
            <a:xfrm>
              <a:off x="4454784" y="931744"/>
              <a:ext cx="409882" cy="0"/>
            </a:xfrm>
            <a:prstGeom prst="straightConnector1">
              <a:avLst/>
            </a:pr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71" name="Google Shape;1271;p90"/>
            <p:cNvSpPr/>
            <p:nvPr/>
          </p:nvSpPr>
          <p:spPr>
            <a:xfrm>
              <a:off x="4864667" y="621755"/>
              <a:ext cx="2906441" cy="619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2" name="Google Shape;1272;p90"/>
            <p:cNvSpPr txBox="1"/>
            <p:nvPr/>
          </p:nvSpPr>
          <p:spPr>
            <a:xfrm>
              <a:off x="4864667" y="621755"/>
              <a:ext cx="2906441" cy="619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6450" lIns="156450" spcFirstLastPara="1" rIns="156450" wrap="square" tIns="156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Search and rescue</a:t>
              </a:r>
              <a:endParaRPr/>
            </a:p>
          </p:txBody>
        </p:sp>
        <p:sp>
          <p:nvSpPr>
            <p:cNvPr id="1273" name="Google Shape;1273;p90"/>
            <p:cNvSpPr/>
            <p:nvPr/>
          </p:nvSpPr>
          <p:spPr>
            <a:xfrm rot="-1993031">
              <a:off x="3529836" y="1827612"/>
              <a:ext cx="100724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sp>
        <p:cxnSp>
          <p:nvCxnSpPr>
            <p:cNvPr id="1274" name="Google Shape;1274;p90"/>
            <p:cNvCxnSpPr/>
            <p:nvPr/>
          </p:nvCxnSpPr>
          <p:spPr>
            <a:xfrm>
              <a:off x="4454784" y="1551722"/>
              <a:ext cx="409882" cy="0"/>
            </a:xfrm>
            <a:prstGeom prst="straightConnector1">
              <a:avLst/>
            </a:pr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75" name="Google Shape;1275;p90"/>
            <p:cNvSpPr/>
            <p:nvPr/>
          </p:nvSpPr>
          <p:spPr>
            <a:xfrm>
              <a:off x="4864667" y="1241733"/>
              <a:ext cx="2906441" cy="619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6" name="Google Shape;1276;p90"/>
            <p:cNvSpPr txBox="1"/>
            <p:nvPr/>
          </p:nvSpPr>
          <p:spPr>
            <a:xfrm>
              <a:off x="4864667" y="1241733"/>
              <a:ext cx="2906441" cy="619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6450" lIns="156450" spcFirstLastPara="1" rIns="156450" wrap="square" tIns="156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Ventilation</a:t>
              </a:r>
              <a:endParaRPr/>
            </a:p>
          </p:txBody>
        </p:sp>
        <p:sp>
          <p:nvSpPr>
            <p:cNvPr id="1277" name="Google Shape;1277;p90"/>
            <p:cNvSpPr/>
            <p:nvPr/>
          </p:nvSpPr>
          <p:spPr>
            <a:xfrm>
              <a:off x="3612127" y="2171700"/>
              <a:ext cx="842657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sp>
        <p:cxnSp>
          <p:nvCxnSpPr>
            <p:cNvPr id="1278" name="Google Shape;1278;p90"/>
            <p:cNvCxnSpPr/>
            <p:nvPr/>
          </p:nvCxnSpPr>
          <p:spPr>
            <a:xfrm>
              <a:off x="4454784" y="2171700"/>
              <a:ext cx="409882" cy="0"/>
            </a:xfrm>
            <a:prstGeom prst="straightConnector1">
              <a:avLst/>
            </a:pr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79" name="Google Shape;1279;p90"/>
            <p:cNvSpPr/>
            <p:nvPr/>
          </p:nvSpPr>
          <p:spPr>
            <a:xfrm>
              <a:off x="4864667" y="1861711"/>
              <a:ext cx="2906441" cy="619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0" name="Google Shape;1280;p90"/>
            <p:cNvSpPr txBox="1"/>
            <p:nvPr/>
          </p:nvSpPr>
          <p:spPr>
            <a:xfrm>
              <a:off x="4864667" y="1861711"/>
              <a:ext cx="2906441" cy="619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6450" lIns="156450" spcFirstLastPara="1" rIns="156450" wrap="square" tIns="156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Utility control</a:t>
              </a:r>
              <a:endParaRPr/>
            </a:p>
          </p:txBody>
        </p:sp>
        <p:sp>
          <p:nvSpPr>
            <p:cNvPr id="1281" name="Google Shape;1281;p90"/>
            <p:cNvSpPr/>
            <p:nvPr/>
          </p:nvSpPr>
          <p:spPr>
            <a:xfrm rot="1993031">
              <a:off x="3529836" y="2515787"/>
              <a:ext cx="100724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sp>
        <p:cxnSp>
          <p:nvCxnSpPr>
            <p:cNvPr id="1282" name="Google Shape;1282;p90"/>
            <p:cNvCxnSpPr/>
            <p:nvPr/>
          </p:nvCxnSpPr>
          <p:spPr>
            <a:xfrm>
              <a:off x="4454784" y="2791677"/>
              <a:ext cx="409882" cy="0"/>
            </a:xfrm>
            <a:prstGeom prst="straightConnector1">
              <a:avLst/>
            </a:pr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83" name="Google Shape;1283;p90"/>
            <p:cNvSpPr/>
            <p:nvPr/>
          </p:nvSpPr>
          <p:spPr>
            <a:xfrm>
              <a:off x="4864667" y="2481688"/>
              <a:ext cx="2906441" cy="619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4" name="Google Shape;1284;p90"/>
            <p:cNvSpPr txBox="1"/>
            <p:nvPr/>
          </p:nvSpPr>
          <p:spPr>
            <a:xfrm>
              <a:off x="4864667" y="2481688"/>
              <a:ext cx="2906441" cy="619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6450" lIns="156450" spcFirstLastPara="1" rIns="156450" wrap="square" tIns="156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Loss control</a:t>
              </a:r>
              <a:endParaRPr/>
            </a:p>
          </p:txBody>
        </p:sp>
        <p:sp>
          <p:nvSpPr>
            <p:cNvPr id="1285" name="Google Shape;1285;p90"/>
            <p:cNvSpPr/>
            <p:nvPr/>
          </p:nvSpPr>
          <p:spPr>
            <a:xfrm rot="3158122">
              <a:off x="3339209" y="2859875"/>
              <a:ext cx="1388494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sp>
        <p:cxnSp>
          <p:nvCxnSpPr>
            <p:cNvPr id="1286" name="Google Shape;1286;p90"/>
            <p:cNvCxnSpPr/>
            <p:nvPr/>
          </p:nvCxnSpPr>
          <p:spPr>
            <a:xfrm>
              <a:off x="4454784" y="3411655"/>
              <a:ext cx="409882" cy="0"/>
            </a:xfrm>
            <a:prstGeom prst="straightConnector1">
              <a:avLst/>
            </a:pr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87" name="Google Shape;1287;p90"/>
            <p:cNvSpPr/>
            <p:nvPr/>
          </p:nvSpPr>
          <p:spPr>
            <a:xfrm>
              <a:off x="4864667" y="3101666"/>
              <a:ext cx="2906441" cy="619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8" name="Google Shape;1288;p90"/>
            <p:cNvSpPr txBox="1"/>
            <p:nvPr/>
          </p:nvSpPr>
          <p:spPr>
            <a:xfrm>
              <a:off x="4864667" y="3101666"/>
              <a:ext cx="2906441" cy="619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6450" lIns="156450" spcFirstLastPara="1" rIns="156450" wrap="square" tIns="156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Cause determination</a:t>
              </a:r>
              <a:endParaRPr/>
            </a:p>
          </p:txBody>
        </p:sp>
        <p:sp>
          <p:nvSpPr>
            <p:cNvPr id="1289" name="Google Shape;1289;p90"/>
            <p:cNvSpPr/>
            <p:nvPr/>
          </p:nvSpPr>
          <p:spPr>
            <a:xfrm rot="3781288">
              <a:off x="3104717" y="3203963"/>
              <a:ext cx="1857478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sp>
        <p:cxnSp>
          <p:nvCxnSpPr>
            <p:cNvPr id="1290" name="Google Shape;1290;p90"/>
            <p:cNvCxnSpPr/>
            <p:nvPr/>
          </p:nvCxnSpPr>
          <p:spPr>
            <a:xfrm>
              <a:off x="4454784" y="4031633"/>
              <a:ext cx="409882" cy="0"/>
            </a:xfrm>
            <a:prstGeom prst="straightConnector1">
              <a:avLst/>
            </a:prstGeom>
            <a:noFill/>
            <a:ln cap="flat" cmpd="sng" w="25400">
              <a:solidFill>
                <a:srgbClr val="2525A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91" name="Google Shape;1291;p90"/>
            <p:cNvSpPr/>
            <p:nvPr/>
          </p:nvSpPr>
          <p:spPr>
            <a:xfrm>
              <a:off x="4864667" y="3721644"/>
              <a:ext cx="2906441" cy="619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2" name="Google Shape;1292;p90"/>
            <p:cNvSpPr txBox="1"/>
            <p:nvPr/>
          </p:nvSpPr>
          <p:spPr>
            <a:xfrm>
              <a:off x="4864667" y="3721644"/>
              <a:ext cx="2906441" cy="619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6450" lIns="156450" spcFirstLastPara="1" rIns="156450" wrap="square" tIns="1564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Victim recovery</a:t>
              </a:r>
              <a:endParaRPr/>
            </a:p>
          </p:txBody>
        </p:sp>
      </p:grp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6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91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98" name="Google Shape;1298;p91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Search And Rescue Coordination</a:t>
            </a:r>
            <a:endParaRPr/>
          </a:p>
        </p:txBody>
      </p:sp>
      <p:grpSp>
        <p:nvGrpSpPr>
          <p:cNvPr id="1299" name="Google Shape;1299;p91"/>
          <p:cNvGrpSpPr/>
          <p:nvPr/>
        </p:nvGrpSpPr>
        <p:grpSpPr>
          <a:xfrm>
            <a:off x="685800" y="1802032"/>
            <a:ext cx="7772400" cy="4244535"/>
            <a:chOff x="0" y="49432"/>
            <a:chExt cx="7772400" cy="4244535"/>
          </a:xfrm>
        </p:grpSpPr>
        <p:sp>
          <p:nvSpPr>
            <p:cNvPr id="1300" name="Google Shape;1300;p91"/>
            <p:cNvSpPr/>
            <p:nvPr/>
          </p:nvSpPr>
          <p:spPr>
            <a:xfrm>
              <a:off x="0" y="49432"/>
              <a:ext cx="7772400" cy="91494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1" name="Google Shape;1301;p91"/>
            <p:cNvSpPr txBox="1"/>
            <p:nvPr/>
          </p:nvSpPr>
          <p:spPr>
            <a:xfrm>
              <a:off x="44664" y="94096"/>
              <a:ext cx="7683072" cy="8256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Attack crew leader should be aware of search and rescue activities</a:t>
              </a:r>
              <a:endParaRPr/>
            </a:p>
          </p:txBody>
        </p:sp>
        <p:sp>
          <p:nvSpPr>
            <p:cNvPr id="1302" name="Google Shape;1302;p91"/>
            <p:cNvSpPr/>
            <p:nvPr/>
          </p:nvSpPr>
          <p:spPr>
            <a:xfrm>
              <a:off x="0" y="964372"/>
              <a:ext cx="7772400" cy="8807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3" name="Google Shape;1303;p91"/>
            <p:cNvSpPr txBox="1"/>
            <p:nvPr/>
          </p:nvSpPr>
          <p:spPr>
            <a:xfrm>
              <a:off x="0" y="964372"/>
              <a:ext cx="7772400" cy="8807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9200" lIns="246750" spcFirstLastPara="1" rIns="163575" wrap="square" tIns="2920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Choose tactics that support searching firefighters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Remain in communication with IC and search teams to report changes to interior conditions</a:t>
              </a:r>
              <a:endParaRPr/>
            </a:p>
          </p:txBody>
        </p:sp>
        <p:sp>
          <p:nvSpPr>
            <p:cNvPr id="1304" name="Google Shape;1304;p91"/>
            <p:cNvSpPr/>
            <p:nvPr/>
          </p:nvSpPr>
          <p:spPr>
            <a:xfrm>
              <a:off x="0" y="1845157"/>
              <a:ext cx="7772400" cy="91494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5" name="Google Shape;1305;p91"/>
            <p:cNvSpPr txBox="1"/>
            <p:nvPr/>
          </p:nvSpPr>
          <p:spPr>
            <a:xfrm>
              <a:off x="44664" y="1889821"/>
              <a:ext cx="7683072" cy="8256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Discovering victims that were not known to be in the structure</a:t>
              </a:r>
              <a:endParaRPr/>
            </a:p>
          </p:txBody>
        </p:sp>
        <p:sp>
          <p:nvSpPr>
            <p:cNvPr id="1306" name="Google Shape;1306;p91"/>
            <p:cNvSpPr/>
            <p:nvPr/>
          </p:nvSpPr>
          <p:spPr>
            <a:xfrm>
              <a:off x="0" y="2760097"/>
              <a:ext cx="7772400" cy="6189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7" name="Google Shape;1307;p91"/>
            <p:cNvSpPr txBox="1"/>
            <p:nvPr/>
          </p:nvSpPr>
          <p:spPr>
            <a:xfrm>
              <a:off x="0" y="2760097"/>
              <a:ext cx="7772400" cy="6189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9200" lIns="246750" spcFirstLastPara="1" rIns="163575" wrap="square" tIns="2920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Communicate with IC or rescue crew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Continue attack or communicate and attempt to rescue the victim</a:t>
              </a:r>
              <a:endParaRPr/>
            </a:p>
          </p:txBody>
        </p:sp>
        <p:sp>
          <p:nvSpPr>
            <p:cNvPr id="1308" name="Google Shape;1308;p91"/>
            <p:cNvSpPr/>
            <p:nvPr/>
          </p:nvSpPr>
          <p:spPr>
            <a:xfrm>
              <a:off x="0" y="3379027"/>
              <a:ext cx="7772400" cy="914940"/>
            </a:xfrm>
            <a:prstGeom prst="roundRect">
              <a:avLst>
                <a:gd fmla="val 16667" name="adj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9" name="Google Shape;1309;p91"/>
            <p:cNvSpPr txBox="1"/>
            <p:nvPr/>
          </p:nvSpPr>
          <p:spPr>
            <a:xfrm>
              <a:off x="44664" y="3423691"/>
              <a:ext cx="7683072" cy="8256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Search and rescue teams take hoselines for protection, not fire attack</a:t>
              </a:r>
              <a:endParaRPr/>
            </a:p>
          </p:txBody>
        </p:sp>
      </p:grp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3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p92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15" name="Google Shape;1315;p92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Ventilation Coordination</a:t>
            </a:r>
            <a:endParaRPr/>
          </a:p>
        </p:txBody>
      </p:sp>
      <p:grpSp>
        <p:nvGrpSpPr>
          <p:cNvPr id="1316" name="Google Shape;1316;p92"/>
          <p:cNvGrpSpPr/>
          <p:nvPr/>
        </p:nvGrpSpPr>
        <p:grpSpPr>
          <a:xfrm>
            <a:off x="838200" y="1678558"/>
            <a:ext cx="7772400" cy="4415283"/>
            <a:chOff x="0" y="2158"/>
            <a:chExt cx="7772400" cy="4415283"/>
          </a:xfrm>
        </p:grpSpPr>
        <p:cxnSp>
          <p:nvCxnSpPr>
            <p:cNvPr id="1317" name="Google Shape;1317;p92"/>
            <p:cNvCxnSpPr/>
            <p:nvPr/>
          </p:nvCxnSpPr>
          <p:spPr>
            <a:xfrm>
              <a:off x="0" y="2158"/>
              <a:ext cx="7772400" cy="0"/>
            </a:xfrm>
            <a:prstGeom prst="straightConnector1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18" name="Google Shape;1318;p92"/>
            <p:cNvSpPr/>
            <p:nvPr/>
          </p:nvSpPr>
          <p:spPr>
            <a:xfrm>
              <a:off x="0" y="2158"/>
              <a:ext cx="7772400" cy="73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9" name="Google Shape;1319;p92"/>
            <p:cNvSpPr txBox="1"/>
            <p:nvPr/>
          </p:nvSpPr>
          <p:spPr>
            <a:xfrm>
              <a:off x="0" y="2158"/>
              <a:ext cx="7772400" cy="73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Attack crew must remain in good communication with ventilation crews</a:t>
              </a:r>
              <a:endParaRPr/>
            </a:p>
          </p:txBody>
        </p:sp>
        <p:cxnSp>
          <p:nvCxnSpPr>
            <p:cNvPr id="1320" name="Google Shape;1320;p92"/>
            <p:cNvCxnSpPr/>
            <p:nvPr/>
          </p:nvCxnSpPr>
          <p:spPr>
            <a:xfrm>
              <a:off x="0" y="738038"/>
              <a:ext cx="7772400" cy="0"/>
            </a:xfrm>
            <a:prstGeom prst="straightConnector1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21" name="Google Shape;1321;p92"/>
            <p:cNvSpPr/>
            <p:nvPr/>
          </p:nvSpPr>
          <p:spPr>
            <a:xfrm>
              <a:off x="0" y="738038"/>
              <a:ext cx="7772400" cy="73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2" name="Google Shape;1322;p92"/>
            <p:cNvSpPr txBox="1"/>
            <p:nvPr/>
          </p:nvSpPr>
          <p:spPr>
            <a:xfrm>
              <a:off x="0" y="738038"/>
              <a:ext cx="7772400" cy="73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Contact IC and coordinate water application with ventilation if interior conditions worsen</a:t>
              </a:r>
              <a:endParaRPr/>
            </a:p>
          </p:txBody>
        </p:sp>
        <p:cxnSp>
          <p:nvCxnSpPr>
            <p:cNvPr id="1323" name="Google Shape;1323;p92"/>
            <p:cNvCxnSpPr/>
            <p:nvPr/>
          </p:nvCxnSpPr>
          <p:spPr>
            <a:xfrm>
              <a:off x="0" y="1473919"/>
              <a:ext cx="7772400" cy="0"/>
            </a:xfrm>
            <a:prstGeom prst="straightConnector1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24" name="Google Shape;1324;p92"/>
            <p:cNvSpPr/>
            <p:nvPr/>
          </p:nvSpPr>
          <p:spPr>
            <a:xfrm>
              <a:off x="0" y="1473919"/>
              <a:ext cx="7772400" cy="73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5" name="Google Shape;1325;p92"/>
            <p:cNvSpPr txBox="1"/>
            <p:nvPr/>
          </p:nvSpPr>
          <p:spPr>
            <a:xfrm>
              <a:off x="0" y="1473919"/>
              <a:ext cx="7772400" cy="73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During or after water application, direct the crew to ventilate in an area that will allow you to safely proceed with fire attack</a:t>
              </a:r>
              <a:endParaRPr/>
            </a:p>
          </p:txBody>
        </p:sp>
        <p:cxnSp>
          <p:nvCxnSpPr>
            <p:cNvPr id="1326" name="Google Shape;1326;p92"/>
            <p:cNvCxnSpPr/>
            <p:nvPr/>
          </p:nvCxnSpPr>
          <p:spPr>
            <a:xfrm>
              <a:off x="0" y="2209800"/>
              <a:ext cx="7772400" cy="0"/>
            </a:xfrm>
            <a:prstGeom prst="straightConnector1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27" name="Google Shape;1327;p92"/>
            <p:cNvSpPr/>
            <p:nvPr/>
          </p:nvSpPr>
          <p:spPr>
            <a:xfrm>
              <a:off x="0" y="2209799"/>
              <a:ext cx="7772400" cy="73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8" name="Google Shape;1328;p92"/>
            <p:cNvSpPr txBox="1"/>
            <p:nvPr/>
          </p:nvSpPr>
          <p:spPr>
            <a:xfrm>
              <a:off x="0" y="2209799"/>
              <a:ext cx="7772400" cy="73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Communicate whether or not tactics have been successful</a:t>
              </a:r>
              <a:endParaRPr/>
            </a:p>
          </p:txBody>
        </p:sp>
        <p:cxnSp>
          <p:nvCxnSpPr>
            <p:cNvPr id="1329" name="Google Shape;1329;p92"/>
            <p:cNvCxnSpPr/>
            <p:nvPr/>
          </p:nvCxnSpPr>
          <p:spPr>
            <a:xfrm>
              <a:off x="0" y="2945680"/>
              <a:ext cx="7772400" cy="0"/>
            </a:xfrm>
            <a:prstGeom prst="straightConnector1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30" name="Google Shape;1330;p92"/>
            <p:cNvSpPr/>
            <p:nvPr/>
          </p:nvSpPr>
          <p:spPr>
            <a:xfrm>
              <a:off x="0" y="2945680"/>
              <a:ext cx="7772400" cy="73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1" name="Google Shape;1331;p92"/>
            <p:cNvSpPr txBox="1"/>
            <p:nvPr/>
          </p:nvSpPr>
          <p:spPr>
            <a:xfrm>
              <a:off x="0" y="2945680"/>
              <a:ext cx="7772400" cy="73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Coordination and communication may allow ventilation crews to reach safety if interior conditions indicate possible collapse</a:t>
              </a:r>
              <a:endParaRPr/>
            </a:p>
          </p:txBody>
        </p:sp>
        <p:cxnSp>
          <p:nvCxnSpPr>
            <p:cNvPr id="1332" name="Google Shape;1332;p92"/>
            <p:cNvCxnSpPr/>
            <p:nvPr/>
          </p:nvCxnSpPr>
          <p:spPr>
            <a:xfrm>
              <a:off x="0" y="3681561"/>
              <a:ext cx="7772400" cy="0"/>
            </a:xfrm>
            <a:prstGeom prst="straightConnector1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33" name="Google Shape;1333;p92"/>
            <p:cNvSpPr/>
            <p:nvPr/>
          </p:nvSpPr>
          <p:spPr>
            <a:xfrm>
              <a:off x="0" y="3681561"/>
              <a:ext cx="7772400" cy="73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4" name="Google Shape;1334;p92"/>
            <p:cNvSpPr txBox="1"/>
            <p:nvPr/>
          </p:nvSpPr>
          <p:spPr>
            <a:xfrm>
              <a:off x="0" y="3681561"/>
              <a:ext cx="7772400" cy="73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Ventilation crews should always know the location of interior crews</a:t>
              </a:r>
              <a:endParaRPr/>
            </a:p>
          </p:txBody>
        </p:sp>
      </p:grp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8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p93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40" name="Google Shape;1340;p93"/>
          <p:cNvSpPr txBox="1"/>
          <p:nvPr>
            <p:ph type="title"/>
          </p:nvPr>
        </p:nvSpPr>
        <p:spPr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 QUESTION</a:t>
            </a:r>
            <a:endParaRPr/>
          </a:p>
        </p:txBody>
      </p:sp>
      <p:sp>
        <p:nvSpPr>
          <p:cNvPr id="1341" name="Google Shape;1341;p93"/>
          <p:cNvSpPr txBox="1"/>
          <p:nvPr>
            <p:ph idx="1" type="body"/>
          </p:nvPr>
        </p:nvSpPr>
        <p:spPr>
          <a:xfrm>
            <a:off x="685800" y="1752600"/>
            <a:ext cx="64008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Why is it critical for attack crews to communicate and coordinate effectively with search and rescue teams and ventilation crews?</a:t>
            </a:r>
            <a:endParaRPr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5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Google Shape;1346;p94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47" name="Google Shape;1347;p94"/>
          <p:cNvSpPr txBox="1"/>
          <p:nvPr>
            <p:ph type="title"/>
          </p:nvPr>
        </p:nvSpPr>
        <p:spPr>
          <a:xfrm>
            <a:off x="685800" y="609600"/>
            <a:ext cx="6934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DISCUSSION QUESTION</a:t>
            </a:r>
            <a:endParaRPr/>
          </a:p>
        </p:txBody>
      </p:sp>
      <p:sp>
        <p:nvSpPr>
          <p:cNvPr id="1348" name="Google Shape;1348;p94"/>
          <p:cNvSpPr txBox="1"/>
          <p:nvPr/>
        </p:nvSpPr>
        <p:spPr>
          <a:xfrm>
            <a:off x="685800" y="1752600"/>
            <a:ext cx="64770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You are the leader of the attack crew at a structure fire. You notice that the neutral plane is beginning to lower, and you hear something that sounds like roof beams cracking. What actions should you take?</a:t>
            </a:r>
            <a:endParaRPr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2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p95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54" name="Google Shape;1354;p95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Strategies For Energized Utility Fires (Class C)</a:t>
            </a:r>
            <a:endParaRPr/>
          </a:p>
        </p:txBody>
      </p:sp>
      <p:grpSp>
        <p:nvGrpSpPr>
          <p:cNvPr id="1355" name="Google Shape;1355;p95"/>
          <p:cNvGrpSpPr/>
          <p:nvPr/>
        </p:nvGrpSpPr>
        <p:grpSpPr>
          <a:xfrm>
            <a:off x="685800" y="1764300"/>
            <a:ext cx="7772400" cy="4319998"/>
            <a:chOff x="0" y="11700"/>
            <a:chExt cx="7772400" cy="4319998"/>
          </a:xfrm>
        </p:grpSpPr>
        <p:sp>
          <p:nvSpPr>
            <p:cNvPr id="1356" name="Google Shape;1356;p95"/>
            <p:cNvSpPr/>
            <p:nvPr/>
          </p:nvSpPr>
          <p:spPr>
            <a:xfrm>
              <a:off x="0" y="11700"/>
              <a:ext cx="7772400" cy="1152029"/>
            </a:xfrm>
            <a:prstGeom prst="roundRect">
              <a:avLst>
                <a:gd fmla="val 16667" name="adj"/>
              </a:avLst>
            </a:prstGeom>
            <a:solidFill>
              <a:srgbClr val="2B2BB8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7" name="Google Shape;1357;p95"/>
            <p:cNvSpPr txBox="1"/>
            <p:nvPr/>
          </p:nvSpPr>
          <p:spPr>
            <a:xfrm>
              <a:off x="56237" y="67937"/>
              <a:ext cx="7659926" cy="1039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110475" spcFirstLastPara="1" rIns="110475" wrap="square" tIns="110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Priorities for Class C fires</a:t>
              </a:r>
              <a:endParaRPr/>
            </a:p>
          </p:txBody>
        </p:sp>
        <p:sp>
          <p:nvSpPr>
            <p:cNvPr id="1358" name="Google Shape;1358;p95"/>
            <p:cNvSpPr/>
            <p:nvPr/>
          </p:nvSpPr>
          <p:spPr>
            <a:xfrm>
              <a:off x="0" y="1163730"/>
              <a:ext cx="7772400" cy="7803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9" name="Google Shape;1359;p95"/>
            <p:cNvSpPr txBox="1"/>
            <p:nvPr/>
          </p:nvSpPr>
          <p:spPr>
            <a:xfrm>
              <a:off x="0" y="1163730"/>
              <a:ext cx="7772400" cy="7803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6825" lIns="246750" spcFirstLastPara="1" rIns="206225" wrap="square" tIns="36825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Create a perimeter a safe distance around the hazard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6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Arial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Contact the proper authority to turn off the electricity</a:t>
              </a:r>
              <a:endParaRPr/>
            </a:p>
          </p:txBody>
        </p:sp>
        <p:sp>
          <p:nvSpPr>
            <p:cNvPr id="1360" name="Google Shape;1360;p95"/>
            <p:cNvSpPr/>
            <p:nvPr/>
          </p:nvSpPr>
          <p:spPr>
            <a:xfrm>
              <a:off x="0" y="1944120"/>
              <a:ext cx="7772400" cy="1152029"/>
            </a:xfrm>
            <a:prstGeom prst="roundRect">
              <a:avLst>
                <a:gd fmla="val 16667" name="adj"/>
              </a:avLst>
            </a:prstGeom>
            <a:solidFill>
              <a:srgbClr val="5C5CD0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1" name="Google Shape;1361;p95"/>
            <p:cNvSpPr txBox="1"/>
            <p:nvPr/>
          </p:nvSpPr>
          <p:spPr>
            <a:xfrm>
              <a:off x="56237" y="2000357"/>
              <a:ext cx="7659926" cy="1039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110475" spcFirstLastPara="1" rIns="110475" wrap="square" tIns="110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Firefighting should be defensive until those priorities are accomplished</a:t>
              </a:r>
              <a:endParaRPr/>
            </a:p>
          </p:txBody>
        </p:sp>
        <p:sp>
          <p:nvSpPr>
            <p:cNvPr id="1362" name="Google Shape;1362;p95"/>
            <p:cNvSpPr/>
            <p:nvPr/>
          </p:nvSpPr>
          <p:spPr>
            <a:xfrm>
              <a:off x="0" y="3179669"/>
              <a:ext cx="7772400" cy="1152029"/>
            </a:xfrm>
            <a:prstGeom prst="roundRect">
              <a:avLst>
                <a:gd fmla="val 16667" name="adj"/>
              </a:avLst>
            </a:prstGeom>
            <a:solidFill>
              <a:srgbClr val="7676DE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3" name="Google Shape;1363;p95"/>
            <p:cNvSpPr txBox="1"/>
            <p:nvPr/>
          </p:nvSpPr>
          <p:spPr>
            <a:xfrm>
              <a:off x="56237" y="3235906"/>
              <a:ext cx="7659926" cy="1039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110475" spcFirstLastPara="1" rIns="110475" wrap="square" tIns="1104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Once electricity is off, the fire may self-extinguish or become a Class A or B fire</a:t>
              </a:r>
              <a:endParaRPr/>
            </a:p>
          </p:txBody>
        </p:sp>
      </p:grp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96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69" name="Google Shape;1369;p96"/>
          <p:cNvSpPr txBox="1"/>
          <p:nvPr>
            <p:ph type="title"/>
          </p:nvPr>
        </p:nvSpPr>
        <p:spPr>
          <a:xfrm>
            <a:off x="685800" y="685800"/>
            <a:ext cx="7086600" cy="731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WARNING</a:t>
            </a:r>
            <a:endParaRPr/>
          </a:p>
        </p:txBody>
      </p:sp>
      <p:sp>
        <p:nvSpPr>
          <p:cNvPr id="1370" name="Google Shape;1370;p96"/>
          <p:cNvSpPr txBox="1"/>
          <p:nvPr>
            <p:ph idx="1" type="body"/>
          </p:nvPr>
        </p:nvSpPr>
        <p:spPr>
          <a:xfrm>
            <a:off x="838200" y="1676400"/>
            <a:ext cx="7467600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Before initiating fire suppression activities, stop the flow of electricity to the device involved.</a:t>
            </a:r>
            <a:endParaRPr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4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97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76" name="Google Shape;1376;p97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Electrical Hazards</a:t>
            </a:r>
            <a:endParaRPr/>
          </a:p>
        </p:txBody>
      </p:sp>
      <p:grpSp>
        <p:nvGrpSpPr>
          <p:cNvPr id="1377" name="Google Shape;1377;p97"/>
          <p:cNvGrpSpPr/>
          <p:nvPr/>
        </p:nvGrpSpPr>
        <p:grpSpPr>
          <a:xfrm>
            <a:off x="685800" y="1752600"/>
            <a:ext cx="7772400" cy="4343400"/>
            <a:chOff x="0" y="0"/>
            <a:chExt cx="7772400" cy="4343400"/>
          </a:xfrm>
        </p:grpSpPr>
        <p:cxnSp>
          <p:nvCxnSpPr>
            <p:cNvPr id="1378" name="Google Shape;1378;p97"/>
            <p:cNvCxnSpPr/>
            <p:nvPr/>
          </p:nvCxnSpPr>
          <p:spPr>
            <a:xfrm>
              <a:off x="0" y="0"/>
              <a:ext cx="7772400" cy="0"/>
            </a:xfrm>
            <a:prstGeom prst="straightConnector1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79" name="Google Shape;1379;p97"/>
            <p:cNvSpPr/>
            <p:nvPr/>
          </p:nvSpPr>
          <p:spPr>
            <a:xfrm>
              <a:off x="0" y="0"/>
              <a:ext cx="7772400" cy="1085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0" name="Google Shape;1380;p97"/>
            <p:cNvSpPr txBox="1"/>
            <p:nvPr/>
          </p:nvSpPr>
          <p:spPr>
            <a:xfrm>
              <a:off x="0" y="0"/>
              <a:ext cx="7772400" cy="1085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3800" lIns="83800" spcFirstLastPara="1" rIns="83800" wrap="square" tIns="83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Be familiar with electrical transmission systems within the response area</a:t>
              </a:r>
              <a:endParaRPr/>
            </a:p>
          </p:txBody>
        </p:sp>
        <p:cxnSp>
          <p:nvCxnSpPr>
            <p:cNvPr id="1381" name="Google Shape;1381;p97"/>
            <p:cNvCxnSpPr/>
            <p:nvPr/>
          </p:nvCxnSpPr>
          <p:spPr>
            <a:xfrm>
              <a:off x="0" y="1085850"/>
              <a:ext cx="7772400" cy="0"/>
            </a:xfrm>
            <a:prstGeom prst="straightConnector1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82" name="Google Shape;1382;p97"/>
            <p:cNvSpPr/>
            <p:nvPr/>
          </p:nvSpPr>
          <p:spPr>
            <a:xfrm>
              <a:off x="0" y="1085850"/>
              <a:ext cx="7772400" cy="1085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3" name="Google Shape;1383;p97"/>
            <p:cNvSpPr txBox="1"/>
            <p:nvPr/>
          </p:nvSpPr>
          <p:spPr>
            <a:xfrm>
              <a:off x="0" y="1085850"/>
              <a:ext cx="7772400" cy="1085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3800" lIns="83800" spcFirstLastPara="1" rIns="83800" wrap="square" tIns="83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Electrical utility company will provide training to the fire department</a:t>
              </a:r>
              <a:endParaRPr/>
            </a:p>
          </p:txBody>
        </p:sp>
        <p:cxnSp>
          <p:nvCxnSpPr>
            <p:cNvPr id="1384" name="Google Shape;1384;p97"/>
            <p:cNvCxnSpPr/>
            <p:nvPr/>
          </p:nvCxnSpPr>
          <p:spPr>
            <a:xfrm>
              <a:off x="0" y="2171700"/>
              <a:ext cx="7772400" cy="0"/>
            </a:xfrm>
            <a:prstGeom prst="straightConnector1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85" name="Google Shape;1385;p97"/>
            <p:cNvSpPr/>
            <p:nvPr/>
          </p:nvSpPr>
          <p:spPr>
            <a:xfrm>
              <a:off x="0" y="2171700"/>
              <a:ext cx="7772400" cy="1085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6" name="Google Shape;1386;p97"/>
            <p:cNvSpPr txBox="1"/>
            <p:nvPr/>
          </p:nvSpPr>
          <p:spPr>
            <a:xfrm>
              <a:off x="0" y="2171700"/>
              <a:ext cx="7772400" cy="1085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3800" lIns="83800" spcFirstLastPara="1" rIns="83800" wrap="square" tIns="83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Electrocution is associated with high-voltage equipment, but conventional residential current can also deliver a fatal shock</a:t>
              </a:r>
              <a:endParaRPr/>
            </a:p>
          </p:txBody>
        </p:sp>
        <p:cxnSp>
          <p:nvCxnSpPr>
            <p:cNvPr id="1387" name="Google Shape;1387;p97"/>
            <p:cNvCxnSpPr/>
            <p:nvPr/>
          </p:nvCxnSpPr>
          <p:spPr>
            <a:xfrm>
              <a:off x="0" y="3257550"/>
              <a:ext cx="7772400" cy="0"/>
            </a:xfrm>
            <a:prstGeom prst="straightConnector1">
              <a:avLst/>
            </a:prstGeom>
            <a:solidFill>
              <a:srgbClr val="3131CB"/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88" name="Google Shape;1388;p97"/>
            <p:cNvSpPr/>
            <p:nvPr/>
          </p:nvSpPr>
          <p:spPr>
            <a:xfrm>
              <a:off x="0" y="3257550"/>
              <a:ext cx="7772400" cy="1085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9" name="Google Shape;1389;p97"/>
            <p:cNvSpPr txBox="1"/>
            <p:nvPr/>
          </p:nvSpPr>
          <p:spPr>
            <a:xfrm>
              <a:off x="0" y="3257550"/>
              <a:ext cx="7772400" cy="1085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3800" lIns="83800" spcFirstLastPara="1" rIns="83800" wrap="square" tIns="83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Controlling electrical power reduces danger of igniting adjacent combustibles or energizing electrical equipment</a:t>
              </a:r>
              <a:endParaRPr/>
            </a:p>
          </p:txBody>
        </p:sp>
      </p:grpSp>
      <p:sp>
        <p:nvSpPr>
          <p:cNvPr descr="Continued on next slide." id="1390" name="Google Shape;1390;p97"/>
          <p:cNvSpPr txBox="1"/>
          <p:nvPr/>
        </p:nvSpPr>
        <p:spPr>
          <a:xfrm>
            <a:off x="5791200" y="622776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4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p98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96" name="Google Shape;1396;p98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Electrical Hazards</a:t>
            </a:r>
            <a:endParaRPr/>
          </a:p>
        </p:txBody>
      </p:sp>
      <p:grpSp>
        <p:nvGrpSpPr>
          <p:cNvPr id="1397" name="Google Shape;1397;p98"/>
          <p:cNvGrpSpPr/>
          <p:nvPr/>
        </p:nvGrpSpPr>
        <p:grpSpPr>
          <a:xfrm>
            <a:off x="685800" y="1752600"/>
            <a:ext cx="7772399" cy="4343400"/>
            <a:chOff x="0" y="0"/>
            <a:chExt cx="7772399" cy="4343400"/>
          </a:xfrm>
        </p:grpSpPr>
        <p:sp>
          <p:nvSpPr>
            <p:cNvPr id="1398" name="Google Shape;1398;p98"/>
            <p:cNvSpPr/>
            <p:nvPr/>
          </p:nvSpPr>
          <p:spPr>
            <a:xfrm>
              <a:off x="0" y="0"/>
              <a:ext cx="4343400" cy="4343400"/>
            </a:xfrm>
            <a:prstGeom prst="pie">
              <a:avLst>
                <a:gd fmla="val 5400000" name="adj1"/>
                <a:gd fmla="val 16200000" name="adj2"/>
              </a:avLst>
            </a:prstGeom>
            <a:solidFill>
              <a:srgbClr val="3131CB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9" name="Google Shape;1399;p98"/>
            <p:cNvSpPr/>
            <p:nvPr/>
          </p:nvSpPr>
          <p:spPr>
            <a:xfrm>
              <a:off x="2171700" y="0"/>
              <a:ext cx="5600699" cy="43434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131C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0" name="Google Shape;1400;p98"/>
            <p:cNvSpPr txBox="1"/>
            <p:nvPr/>
          </p:nvSpPr>
          <p:spPr>
            <a:xfrm>
              <a:off x="2171700" y="0"/>
              <a:ext cx="2800349" cy="434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8100" lIns="118100" spcFirstLastPara="1" rIns="118100" wrap="square" tIns="1181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Consequences of electrical shock</a:t>
              </a:r>
              <a:endParaRPr/>
            </a:p>
          </p:txBody>
        </p:sp>
        <p:sp>
          <p:nvSpPr>
            <p:cNvPr id="1401" name="Google Shape;1401;p98"/>
            <p:cNvSpPr/>
            <p:nvPr/>
          </p:nvSpPr>
          <p:spPr>
            <a:xfrm>
              <a:off x="4972050" y="0"/>
              <a:ext cx="2800349" cy="434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2" name="Google Shape;1402;p98"/>
            <p:cNvSpPr txBox="1"/>
            <p:nvPr/>
          </p:nvSpPr>
          <p:spPr>
            <a:xfrm>
              <a:off x="4972050" y="0"/>
              <a:ext cx="2800349" cy="434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3800" lIns="83800" spcFirstLastPara="1" rIns="83800" wrap="square" tIns="838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Cardiac arrest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Ventricular fibrillation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Respiratory arrest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Involuntary muscle contractions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Paralysis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Surface or internal burns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Damage to joints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Arial"/>
                <a:buChar char="•"/>
              </a:pPr>
              <a:r>
                <a:rPr b="1" i="0" lang="en-US" sz="2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Ultraviolet arc burns to the eyes</a:t>
              </a:r>
              <a:endParaRPr/>
            </a:p>
          </p:txBody>
        </p:sp>
      </p:grp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6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p99"/>
          <p:cNvSpPr txBox="1"/>
          <p:nvPr>
            <p:ph idx="12" type="sldNum"/>
          </p:nvPr>
        </p:nvSpPr>
        <p:spPr>
          <a:xfrm>
            <a:off x="3581400" y="64008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19–</a:t>
            </a:r>
            <a:fld id="{00000000-1234-1234-1234-123412341234}" type="slidenum">
              <a:rPr b="1" i="0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1" i="0" sz="1200" u="none" cap="none" strike="noStrik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08" name="Google Shape;1408;p99"/>
          <p:cNvSpPr txBox="1"/>
          <p:nvPr>
            <p:ph type="title"/>
          </p:nvPr>
        </p:nvSpPr>
        <p:spPr>
          <a:xfrm>
            <a:off x="685800" y="3048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Guidelines For Electrical Emergencies</a:t>
            </a:r>
            <a:endParaRPr/>
          </a:p>
        </p:txBody>
      </p:sp>
      <p:sp>
        <p:nvSpPr>
          <p:cNvPr id="1409" name="Google Shape;1409;p99"/>
          <p:cNvSpPr txBox="1"/>
          <p:nvPr>
            <p:ph idx="1" type="body"/>
          </p:nvPr>
        </p:nvSpPr>
        <p:spPr>
          <a:xfrm>
            <a:off x="4572000" y="1600200"/>
            <a:ext cx="38862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ct val="110000"/>
              <a:buFont typeface="Noto Sans Symbols"/>
              <a:buChar char="▪"/>
            </a:pPr>
            <a:r>
              <a:rPr lang="en-US"/>
              <a:t>Assume all electrical wires, equipment, and devices are energized</a:t>
            </a:r>
            <a:endParaRPr/>
          </a:p>
          <a:p>
            <a:pPr indent="-457200" lvl="0" marL="457200" rtl="0" algn="l">
              <a:spcBef>
                <a:spcPts val="544"/>
              </a:spcBef>
              <a:spcAft>
                <a:spcPts val="0"/>
              </a:spcAft>
              <a:buSzPct val="110000"/>
              <a:buFont typeface="Noto Sans Symbols"/>
              <a:buChar char="▪"/>
            </a:pPr>
            <a:r>
              <a:rPr lang="en-US"/>
              <a:t>Establish an exclusion zone equal to 1½ times the distance between power poles in all directions from downed power lines </a:t>
            </a:r>
            <a:endParaRPr/>
          </a:p>
        </p:txBody>
      </p:sp>
      <p:pic>
        <p:nvPicPr>
          <p:cNvPr descr="diagram of an exclusion zone one and a half times the distance between the power poles" id="1410" name="Google Shape;1410;p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2133600"/>
            <a:ext cx="3530600" cy="3636963"/>
          </a:xfrm>
          <a:prstGeom prst="rect">
            <a:avLst/>
          </a:prstGeom>
          <a:noFill/>
          <a:ln>
            <a:noFill/>
          </a:ln>
        </p:spPr>
      </p:pic>
      <p:sp>
        <p:nvSpPr>
          <p:cNvPr descr="Continued on next slide." id="1411" name="Google Shape;1411;p99"/>
          <p:cNvSpPr txBox="1"/>
          <p:nvPr/>
        </p:nvSpPr>
        <p:spPr>
          <a:xfrm>
            <a:off x="5791200" y="6227763"/>
            <a:ext cx="15240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(Cont.)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gital Presentation Template2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2012-10-10T16:26:14Z</dcterms:created>
  <dc:creator>David Schaap</dc:creator>
</cp:coreProperties>
</file>